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Lst>
  <p:sldSz cy="6858000" cx="12192000"/>
  <p:notesSz cx="6858000" cy="9144000"/>
  <p:embeddedFontLst>
    <p:embeddedFont>
      <p:font typeface="Arimo"/>
      <p:regular r:id="rId113"/>
      <p:bold r:id="rId114"/>
      <p:italic r:id="rId115"/>
      <p:boldItalic r:id="rId116"/>
    </p:embeddedFont>
    <p:embeddedFont>
      <p:font typeface="Century Gothic"/>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120" Type="http://schemas.openxmlformats.org/officeDocument/2006/relationships/font" Target="fonts/CenturyGothic-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CenturyGothic-bold.fntdata"/><Relationship Id="rId117" Type="http://schemas.openxmlformats.org/officeDocument/2006/relationships/font" Target="fonts/CenturyGothic-regular.fntdata"/><Relationship Id="rId116" Type="http://schemas.openxmlformats.org/officeDocument/2006/relationships/font" Target="fonts/Arimo-boldItalic.fntdata"/><Relationship Id="rId115" Type="http://schemas.openxmlformats.org/officeDocument/2006/relationships/font" Target="fonts/Arimo-italic.fntdata"/><Relationship Id="rId119" Type="http://schemas.openxmlformats.org/officeDocument/2006/relationships/font" Target="fonts/CenturyGothic-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Arimo-bold.fntdata"/><Relationship Id="rId18" Type="http://schemas.openxmlformats.org/officeDocument/2006/relationships/slide" Target="slides/slide13.xml"/><Relationship Id="rId113" Type="http://schemas.openxmlformats.org/officeDocument/2006/relationships/font" Target="fonts/Arimo-regular.fntdata"/><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80" name="Shape 80"/>
        <p:cNvGrpSpPr/>
        <p:nvPr/>
      </p:nvGrpSpPr>
      <p:grpSpPr>
        <a:xfrm>
          <a:off x="0" y="0"/>
          <a:ext cx="0" cy="0"/>
          <a:chOff x="0" y="0"/>
          <a:chExt cx="0" cy="0"/>
        </a:xfrm>
      </p:grpSpPr>
      <p:sp>
        <p:nvSpPr>
          <p:cNvPr id="81" name="Google Shape;81;p11"/>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83" name="Google Shape;83;p11"/>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zılı Panoramik Resim">
  <p:cSld name="Yazılı Panoramik Resim">
    <p:spTree>
      <p:nvGrpSpPr>
        <p:cNvPr id="87" name="Shape 87"/>
        <p:cNvGrpSpPr/>
        <p:nvPr/>
      </p:nvGrpSpPr>
      <p:grpSpPr>
        <a:xfrm>
          <a:off x="0" y="0"/>
          <a:ext cx="0" cy="0"/>
          <a:chOff x="0" y="0"/>
          <a:chExt cx="0" cy="0"/>
        </a:xfrm>
      </p:grpSpPr>
      <p:sp>
        <p:nvSpPr>
          <p:cNvPr id="88" name="Google Shape;88;p12"/>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90" name="Google Shape;90;p12"/>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Resim Yazısı">
  <p:cSld name="Başlık ve Resim Yazısı">
    <p:spTree>
      <p:nvGrpSpPr>
        <p:cNvPr id="94" name="Shape 94"/>
        <p:cNvGrpSpPr/>
        <p:nvPr/>
      </p:nvGrpSpPr>
      <p:grpSpPr>
        <a:xfrm>
          <a:off x="0" y="0"/>
          <a:ext cx="0" cy="0"/>
          <a:chOff x="0" y="0"/>
          <a:chExt cx="0" cy="0"/>
        </a:xfrm>
      </p:grpSpPr>
      <p:sp>
        <p:nvSpPr>
          <p:cNvPr id="95" name="Google Shape;95;p13"/>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7" name="Google Shape;97;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im Yazılı Alıntı">
  <p:cSld name="Resim Yazılı Alıntı">
    <p:spTree>
      <p:nvGrpSpPr>
        <p:cNvPr id="100" name="Shape 100"/>
        <p:cNvGrpSpPr/>
        <p:nvPr/>
      </p:nvGrpSpPr>
      <p:grpSpPr>
        <a:xfrm>
          <a:off x="0" y="0"/>
          <a:ext cx="0" cy="0"/>
          <a:chOff x="0" y="0"/>
          <a:chExt cx="0" cy="0"/>
        </a:xfrm>
      </p:grpSpPr>
      <p:sp>
        <p:nvSpPr>
          <p:cNvPr id="101" name="Google Shape;101;p14"/>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4"/>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3" name="Google Shape;103;p14"/>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4" name="Google Shape;104;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
        <p:nvSpPr>
          <p:cNvPr id="107" name="Google Shape;107;p14"/>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tr-TR" sz="12200">
                <a:solidFill>
                  <a:srgbClr val="86D1D8"/>
                </a:solidFill>
                <a:latin typeface="Arial"/>
                <a:ea typeface="Arial"/>
                <a:cs typeface="Arial"/>
                <a:sym typeface="Arial"/>
              </a:rPr>
              <a:t>“</a:t>
            </a:r>
            <a:endParaRPr/>
          </a:p>
        </p:txBody>
      </p:sp>
      <p:sp>
        <p:nvSpPr>
          <p:cNvPr id="108" name="Google Shape;108;p14"/>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tr-TR" sz="12200">
                <a:solidFill>
                  <a:srgbClr val="86D1D8"/>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m Kartı">
  <p:cSld name="İsim Kartı">
    <p:spTree>
      <p:nvGrpSpPr>
        <p:cNvPr id="109" name="Shape 109"/>
        <p:cNvGrpSpPr/>
        <p:nvPr/>
      </p:nvGrpSpPr>
      <p:grpSpPr>
        <a:xfrm>
          <a:off x="0" y="0"/>
          <a:ext cx="0" cy="0"/>
          <a:chOff x="0" y="0"/>
          <a:chExt cx="0" cy="0"/>
        </a:xfrm>
      </p:grpSpPr>
      <p:sp>
        <p:nvSpPr>
          <p:cNvPr id="110" name="Google Shape;110;p15"/>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5"/>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12" name="Google Shape;112;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Resim Sütunu">
  <p:cSld name="3 Resim Sütunu">
    <p:spTree>
      <p:nvGrpSpPr>
        <p:cNvPr id="115" name="Shape 115"/>
        <p:cNvGrpSpPr/>
        <p:nvPr/>
      </p:nvGrpSpPr>
      <p:grpSpPr>
        <a:xfrm>
          <a:off x="0" y="0"/>
          <a:ext cx="0" cy="0"/>
          <a:chOff x="0" y="0"/>
          <a:chExt cx="0" cy="0"/>
        </a:xfrm>
      </p:grpSpPr>
      <p:sp>
        <p:nvSpPr>
          <p:cNvPr id="116" name="Google Shape;116;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1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1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55" name="Shape 155"/>
        <p:cNvGrpSpPr/>
        <p:nvPr/>
      </p:nvGrpSpPr>
      <p:grpSpPr>
        <a:xfrm>
          <a:off x="0" y="0"/>
          <a:ext cx="0" cy="0"/>
          <a:chOff x="0" y="0"/>
          <a:chExt cx="0" cy="0"/>
        </a:xfrm>
      </p:grpSpPr>
      <p:sp>
        <p:nvSpPr>
          <p:cNvPr id="156" name="Google Shape;156;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58" name="Google Shape;158;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ütun">
  <p:cSld name="3 Sütun">
    <p:spTree>
      <p:nvGrpSpPr>
        <p:cNvPr id="29" name="Shape 29"/>
        <p:cNvGrpSpPr/>
        <p:nvPr/>
      </p:nvGrpSpPr>
      <p:grpSpPr>
        <a:xfrm>
          <a:off x="0" y="0"/>
          <a:ext cx="0" cy="0"/>
          <a:chOff x="0" y="0"/>
          <a:chExt cx="0" cy="0"/>
        </a:xfrm>
      </p:grpSpPr>
      <p:sp>
        <p:nvSpPr>
          <p:cNvPr id="30" name="Google Shape;30;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32" name="Google Shape;32;p4"/>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33" name="Google Shape;33;p4"/>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34" name="Google Shape;34;p4"/>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35" name="Google Shape;35;p4"/>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36" name="Google Shape;36;p4"/>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37" name="Google Shape;37;p4"/>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38" name="Google Shape;38;p4"/>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39" name="Google Shape;39;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2" name="Shape 42"/>
        <p:cNvGrpSpPr/>
        <p:nvPr/>
      </p:nvGrpSpPr>
      <p:grpSpPr>
        <a:xfrm>
          <a:off x="0" y="0"/>
          <a:ext cx="0" cy="0"/>
          <a:chOff x="0" y="0"/>
          <a:chExt cx="0" cy="0"/>
        </a:xfrm>
      </p:grpSpPr>
      <p:sp>
        <p:nvSpPr>
          <p:cNvPr id="43" name="Google Shape;43;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5" name="Google Shape;45;p5"/>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6" name="Google Shape;46;p5"/>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7" name="Google Shape;47;p5"/>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51" name="Shape 51"/>
        <p:cNvGrpSpPr/>
        <p:nvPr/>
      </p:nvGrpSpPr>
      <p:grpSpPr>
        <a:xfrm>
          <a:off x="0" y="0"/>
          <a:ext cx="0" cy="0"/>
          <a:chOff x="0" y="0"/>
          <a:chExt cx="0" cy="0"/>
        </a:xfrm>
      </p:grpSpPr>
      <p:sp>
        <p:nvSpPr>
          <p:cNvPr id="52" name="Google Shape;52;p6"/>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54" name="Google Shape;54;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57" name="Shape 57"/>
        <p:cNvGrpSpPr/>
        <p:nvPr/>
      </p:nvGrpSpPr>
      <p:grpSpPr>
        <a:xfrm>
          <a:off x="0" y="0"/>
          <a:ext cx="0" cy="0"/>
          <a:chOff x="0" y="0"/>
          <a:chExt cx="0" cy="0"/>
        </a:xfrm>
      </p:grpSpPr>
      <p:sp>
        <p:nvSpPr>
          <p:cNvPr id="58" name="Google Shape;58;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0" name="Google Shape;60;p7"/>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1" name="Google Shape;61;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64" name="Shape 64"/>
        <p:cNvGrpSpPr/>
        <p:nvPr/>
      </p:nvGrpSpPr>
      <p:grpSpPr>
        <a:xfrm>
          <a:off x="0" y="0"/>
          <a:ext cx="0" cy="0"/>
          <a:chOff x="0" y="0"/>
          <a:chExt cx="0" cy="0"/>
        </a:xfrm>
      </p:grpSpPr>
      <p:sp>
        <p:nvSpPr>
          <p:cNvPr id="65" name="Google Shape;65;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69" name="Shape 69"/>
        <p:cNvGrpSpPr/>
        <p:nvPr/>
      </p:nvGrpSpPr>
      <p:grpSpPr>
        <a:xfrm>
          <a:off x="0" y="0"/>
          <a:ext cx="0" cy="0"/>
          <a:chOff x="0" y="0"/>
          <a:chExt cx="0" cy="0"/>
        </a:xfrm>
      </p:grpSpPr>
      <p:sp>
        <p:nvSpPr>
          <p:cNvPr id="70" name="Google Shape;70;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73" name="Shape 73"/>
        <p:cNvGrpSpPr/>
        <p:nvPr/>
      </p:nvGrpSpPr>
      <p:grpSpPr>
        <a:xfrm>
          <a:off x="0" y="0"/>
          <a:ext cx="0" cy="0"/>
          <a:chOff x="0" y="0"/>
          <a:chExt cx="0" cy="0"/>
        </a:xfrm>
      </p:grpSpPr>
      <p:sp>
        <p:nvSpPr>
          <p:cNvPr id="74" name="Google Shape;74;p10"/>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76" name="Google Shape;76;p10"/>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7" name="Google Shape;77;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3.xml"/><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4.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slideLayout" Target="../slideLayouts/slideLayout18.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3" name="Shape 143"/>
        <p:cNvGrpSpPr/>
        <p:nvPr/>
      </p:nvGrpSpPr>
      <p:grpSpPr>
        <a:xfrm>
          <a:off x="0" y="0"/>
          <a:ext cx="0" cy="0"/>
          <a:chOff x="0" y="0"/>
          <a:chExt cx="0" cy="0"/>
        </a:xfrm>
      </p:grpSpPr>
      <p:pic>
        <p:nvPicPr>
          <p:cNvPr id="144" name="Google Shape;144;p19"/>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45" name="Google Shape;145;p19"/>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46" name="Google Shape;146;p19"/>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9"/>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8" name="Google Shape;148;p19"/>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49" name="Google Shape;149;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4200"/>
              <a:buFont typeface="Century Gothic"/>
              <a:buNone/>
              <a:defRPr b="0" i="0" sz="42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1" name="Google Shape;151;p1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F7F7F7"/>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F7F7F7"/>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F7F7F7"/>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6pPr>
            <a:lvl7pPr indent="-299720" lvl="6" marL="32004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7pPr>
            <a:lvl8pPr indent="-299720" lvl="7" marL="36576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8pPr>
            <a:lvl9pPr indent="-299720" lvl="8" marL="4114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52" name="Google Shape;152;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3" name="Google Shape;153;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4" name="Google Shape;154;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a:solidFill>
                  <a:srgbClr val="888888"/>
                </a:solidFill>
                <a:latin typeface="Century Gothic"/>
                <a:ea typeface="Century Gothic"/>
                <a:cs typeface="Century Gothic"/>
                <a:sym typeface="Century Gothic"/>
              </a:defRPr>
            </a:lvl1pPr>
            <a:lvl2pPr indent="0" lvl="1" marL="0" marR="0" rtl="0" algn="ctr">
              <a:spcBef>
                <a:spcPts val="0"/>
              </a:spcBef>
              <a:buNone/>
              <a:defRPr b="0" i="0" sz="2800" u="none">
                <a:solidFill>
                  <a:srgbClr val="888888"/>
                </a:solidFill>
                <a:latin typeface="Century Gothic"/>
                <a:ea typeface="Century Gothic"/>
                <a:cs typeface="Century Gothic"/>
                <a:sym typeface="Century Gothic"/>
              </a:defRPr>
            </a:lvl2pPr>
            <a:lvl3pPr indent="0" lvl="2" marL="0" marR="0" rtl="0" algn="ctr">
              <a:spcBef>
                <a:spcPts val="0"/>
              </a:spcBef>
              <a:buNone/>
              <a:defRPr b="0" i="0" sz="2800" u="none">
                <a:solidFill>
                  <a:srgbClr val="888888"/>
                </a:solidFill>
                <a:latin typeface="Century Gothic"/>
                <a:ea typeface="Century Gothic"/>
                <a:cs typeface="Century Gothic"/>
                <a:sym typeface="Century Gothic"/>
              </a:defRPr>
            </a:lvl3pPr>
            <a:lvl4pPr indent="0" lvl="3" marL="0" marR="0" rtl="0" algn="ctr">
              <a:spcBef>
                <a:spcPts val="0"/>
              </a:spcBef>
              <a:buNone/>
              <a:defRPr b="0" i="0" sz="2800" u="none">
                <a:solidFill>
                  <a:srgbClr val="888888"/>
                </a:solidFill>
                <a:latin typeface="Century Gothic"/>
                <a:ea typeface="Century Gothic"/>
                <a:cs typeface="Century Gothic"/>
                <a:sym typeface="Century Gothic"/>
              </a:defRPr>
            </a:lvl4pPr>
            <a:lvl5pPr indent="0" lvl="4" marL="0" marR="0" rtl="0" algn="ctr">
              <a:spcBef>
                <a:spcPts val="0"/>
              </a:spcBef>
              <a:buNone/>
              <a:defRPr b="0" i="0" sz="2800" u="none">
                <a:solidFill>
                  <a:srgbClr val="888888"/>
                </a:solidFill>
                <a:latin typeface="Century Gothic"/>
                <a:ea typeface="Century Gothic"/>
                <a:cs typeface="Century Gothic"/>
                <a:sym typeface="Century Gothic"/>
              </a:defRPr>
            </a:lvl5pPr>
            <a:lvl6pPr indent="0" lvl="5" marL="0" marR="0" rtl="0" algn="ctr">
              <a:spcBef>
                <a:spcPts val="0"/>
              </a:spcBef>
              <a:buNone/>
              <a:defRPr b="0" i="0" sz="2800" u="none">
                <a:solidFill>
                  <a:srgbClr val="888888"/>
                </a:solidFill>
                <a:latin typeface="Century Gothic"/>
                <a:ea typeface="Century Gothic"/>
                <a:cs typeface="Century Gothic"/>
                <a:sym typeface="Century Gothic"/>
              </a:defRPr>
            </a:lvl6pPr>
            <a:lvl7pPr indent="0" lvl="6" marL="0" marR="0" rtl="0" algn="ctr">
              <a:spcBef>
                <a:spcPts val="0"/>
              </a:spcBef>
              <a:buNone/>
              <a:defRPr b="0" i="0" sz="2800" u="none">
                <a:solidFill>
                  <a:srgbClr val="888888"/>
                </a:solidFill>
                <a:latin typeface="Century Gothic"/>
                <a:ea typeface="Century Gothic"/>
                <a:cs typeface="Century Gothic"/>
                <a:sym typeface="Century Gothic"/>
              </a:defRPr>
            </a:lvl7pPr>
            <a:lvl8pPr indent="0" lvl="7" marL="0" marR="0" rtl="0" algn="ctr">
              <a:spcBef>
                <a:spcPts val="0"/>
              </a:spcBef>
              <a:buNone/>
              <a:defRPr b="0" i="0" sz="2800" u="none">
                <a:solidFill>
                  <a:srgbClr val="888888"/>
                </a:solidFill>
                <a:latin typeface="Century Gothic"/>
                <a:ea typeface="Century Gothic"/>
                <a:cs typeface="Century Gothic"/>
                <a:sym typeface="Century Gothic"/>
              </a:defRPr>
            </a:lvl8pPr>
            <a:lvl9pPr indent="0" lvl="8" marL="0" marR="0" rtl="0" algn="ctr">
              <a:spcBef>
                <a:spcPts val="0"/>
              </a:spcBef>
              <a:buNone/>
              <a:defRPr b="0" i="0" sz="2800" u="non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7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2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ip/"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6.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6.pn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7.png"/><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9.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5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54.png"/><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ctrTitle"/>
          </p:nvPr>
        </p:nvSpPr>
        <p:spPr>
          <a:xfrm>
            <a:off x="-57150" y="0"/>
            <a:ext cx="9201150" cy="1580016"/>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lang="tr-TR"/>
              <a:t>Neler Öğreneceğiz</a:t>
            </a:r>
            <a:endParaRPr/>
          </a:p>
        </p:txBody>
      </p:sp>
      <p:sp>
        <p:nvSpPr>
          <p:cNvPr id="166" name="Google Shape;166;p21"/>
          <p:cNvSpPr txBox="1"/>
          <p:nvPr>
            <p:ph idx="1" type="subTitle"/>
          </p:nvPr>
        </p:nvSpPr>
        <p:spPr>
          <a:xfrm>
            <a:off x="-57150" y="1580016"/>
            <a:ext cx="12074979" cy="5277984"/>
          </a:xfrm>
          <a:prstGeom prst="rect">
            <a:avLst/>
          </a:prstGeom>
          <a:noFill/>
          <a:ln>
            <a:noFill/>
          </a:ln>
        </p:spPr>
        <p:txBody>
          <a:bodyPr anchorCtr="0" anchor="t" bIns="45700" lIns="91425" spcFirstLastPara="1" rIns="91425" wrap="square" tIns="45700">
            <a:normAutofit fontScale="92500"/>
          </a:bodyPr>
          <a:lstStyle/>
          <a:p>
            <a:pPr indent="-342925" lvl="0" marL="342900" rtl="0" algn="l">
              <a:spcBef>
                <a:spcPts val="0"/>
              </a:spcBef>
              <a:spcAft>
                <a:spcPts val="0"/>
              </a:spcAft>
              <a:buSzPct val="80000"/>
              <a:buFont typeface="Arial"/>
              <a:buChar char="•"/>
            </a:pPr>
            <a:r>
              <a:rPr lang="tr-TR" sz="1100"/>
              <a:t>WEB’IN NASIL ÇALIŞTIĞINI ÖĞRENECEKSINIZ!:  </a:t>
            </a:r>
            <a:r>
              <a:rPr lang="tr-TR" sz="1100">
                <a:solidFill>
                  <a:schemeClr val="lt1"/>
                </a:solidFill>
              </a:rPr>
              <a:t>PYTHON ILE KOLAYCA KENDI BILGISAYARINIZDA BIR WEB SUNUCUSU KURARAK, WEB’IN NASIL ÇALIŞTIĞINI ADIM ADIM KEŞFEDECEKSINIZ.</a:t>
            </a:r>
            <a:endParaRPr sz="1200">
              <a:solidFill>
                <a:schemeClr val="lt1"/>
              </a:solidFill>
            </a:endParaRPr>
          </a:p>
          <a:p>
            <a:pPr indent="-342925" lvl="0" marL="342900" rtl="0" algn="l">
              <a:spcBef>
                <a:spcPts val="1000"/>
              </a:spcBef>
              <a:spcAft>
                <a:spcPts val="0"/>
              </a:spcAft>
              <a:buSzPct val="80000"/>
              <a:buFont typeface="Arial"/>
              <a:buChar char="•"/>
            </a:pPr>
            <a:r>
              <a:rPr lang="tr-TR" sz="1100"/>
              <a:t>KOMUT SATIRINI KULLANMAYI ÖĞRENECEKSINIZ</a:t>
            </a:r>
            <a:r>
              <a:rPr lang="tr-TR" sz="1100">
                <a:solidFill>
                  <a:srgbClr val="D8D8D8"/>
                </a:solidFill>
              </a:rPr>
              <a:t>!: BILGISAYARINIZA KOMUTLAR GÖNDERME GÜCÜNÜ KAZANACAK, KOMUT SATIRININ TEMEL IŞLEVLERINI ÖĞRENEREK DAHA VERIMLI BIR ŞEKILDE ÇALIŞACAKSINIZ.</a:t>
            </a:r>
            <a:endParaRPr/>
          </a:p>
          <a:p>
            <a:pPr indent="-342925" lvl="0" marL="342900" rtl="0" algn="l">
              <a:spcBef>
                <a:spcPts val="1000"/>
              </a:spcBef>
              <a:spcAft>
                <a:spcPts val="0"/>
              </a:spcAft>
              <a:buSzPct val="80000"/>
              <a:buFont typeface="Arial"/>
              <a:buChar char="•"/>
            </a:pPr>
            <a:r>
              <a:rPr lang="tr-TR" sz="1100"/>
              <a:t>CSRF VE BENZERI SALDIRILARIN ARKASINDAKI MANTIĞI ÖĞRENECEKSINIZ!</a:t>
            </a:r>
            <a:endParaRPr/>
          </a:p>
          <a:p>
            <a:pPr indent="-342925" lvl="0" marL="342900" rtl="0" algn="l">
              <a:spcBef>
                <a:spcPts val="1000"/>
              </a:spcBef>
              <a:spcAft>
                <a:spcPts val="0"/>
              </a:spcAft>
              <a:buSzPct val="80000"/>
              <a:buFont typeface="Arial"/>
              <a:buChar char="•"/>
            </a:pPr>
            <a:r>
              <a:rPr b="1" lang="tr-TR" sz="1100"/>
              <a:t>TAKIM ÇALIŞMASIYLA PRATIK YAPARAK ÖĞRENECEKSINIZ!: </a:t>
            </a:r>
            <a:r>
              <a:rPr lang="tr-TR" sz="1100">
                <a:solidFill>
                  <a:schemeClr val="lt1"/>
                </a:solidFill>
              </a:rPr>
              <a:t>HER KONU IÇIN 2 VEYA 3 KIŞILIK TAKIMLARA AYRILARAK, TAKIM ARKADAŞLARINIZLA BIRLIKTE UYGULAMALI PRATIKLER YAPACAKSINIZ</a:t>
            </a:r>
            <a:endParaRPr/>
          </a:p>
          <a:p>
            <a:pPr indent="-342925" lvl="0" marL="342900" rtl="0" algn="l">
              <a:spcBef>
                <a:spcPts val="1000"/>
              </a:spcBef>
              <a:spcAft>
                <a:spcPts val="0"/>
              </a:spcAft>
              <a:buSzPct val="80000"/>
              <a:buFont typeface="Arial"/>
              <a:buChar char="•"/>
            </a:pPr>
            <a:r>
              <a:rPr lang="tr-TR" sz="1100"/>
              <a:t>SALDIRGANLARIN VE AĞ GÜVENLIĞI ÇALIŞANLARININ KULLANDIĞI ARAÇLARI ÖĞRENECEKSINIZ!: </a:t>
            </a:r>
            <a:r>
              <a:rPr lang="tr-TR" sz="1100">
                <a:solidFill>
                  <a:schemeClr val="lt1"/>
                </a:solidFill>
              </a:rPr>
              <a:t>NMAP, CURL, TELNET, BURP SUITE GIBI PROFESYONEL ARAÇLARI KULLANARAK, SALDIRGANLARIN VE AĞ UZMANLARININ HER GÜN IŞLERINDE NASIL BU YAZILIMLARI KULLANDIĞINI  KEŞFEDECEKSINIZ.</a:t>
            </a:r>
            <a:endParaRPr/>
          </a:p>
          <a:p>
            <a:pPr indent="-342925" lvl="0" marL="342900" rtl="0" algn="l">
              <a:spcBef>
                <a:spcPts val="1000"/>
              </a:spcBef>
              <a:spcAft>
                <a:spcPts val="0"/>
              </a:spcAft>
              <a:buSzPct val="80000"/>
              <a:buFont typeface="Arial"/>
              <a:buChar char="•"/>
            </a:pPr>
            <a:r>
              <a:rPr b="1" lang="tr-TR" sz="1100"/>
              <a:t>HER ŞEY SIFIRDAN ANLATILACAK!:</a:t>
            </a:r>
            <a:r>
              <a:rPr lang="tr-TR" sz="1100"/>
              <a:t> </a:t>
            </a:r>
            <a:r>
              <a:rPr lang="tr-TR" sz="1100">
                <a:solidFill>
                  <a:schemeClr val="lt1"/>
                </a:solidFill>
              </a:rPr>
              <a:t>SLAYTIN</a:t>
            </a:r>
            <a:r>
              <a:rPr lang="tr-TR" sz="1100"/>
              <a:t> </a:t>
            </a:r>
            <a:r>
              <a:rPr lang="tr-TR" sz="1100">
                <a:solidFill>
                  <a:schemeClr val="lt1"/>
                </a:solidFill>
              </a:rPr>
              <a:t>HER AŞAMASI TEMEL SEVIYEDEN BAŞLAYACAK, BU YÜZDEN TAMAMEN RAHAT OLABILIRSINIZ. ADIM ADIM ILERLEYEREK HER KONUYA HÂKIM OLACAKSINIZ.</a:t>
            </a:r>
            <a:endParaRPr/>
          </a:p>
          <a:p>
            <a:pPr indent="-342925" lvl="0" marL="342900" rtl="0" algn="l">
              <a:spcBef>
                <a:spcPts val="1000"/>
              </a:spcBef>
              <a:spcAft>
                <a:spcPts val="0"/>
              </a:spcAft>
              <a:buSzPct val="80000"/>
              <a:buFont typeface="Arial"/>
              <a:buChar char="•"/>
            </a:pPr>
            <a:r>
              <a:rPr lang="tr-TR" sz="1100"/>
              <a:t>WEB SUNUCUSUNDA GÜVENLIK AÇIĞINI UYGULAMALI OLARAK ÖĞRENECEKSINIZ!: </a:t>
            </a:r>
            <a:r>
              <a:rPr lang="tr-TR" sz="1100">
                <a:solidFill>
                  <a:schemeClr val="lt1"/>
                </a:solidFill>
              </a:rPr>
              <a:t>SLAYTIN SONUNDA ÇOĞU SITEDE BULUNAN BIR GÜVENLIK AÇIĞINI KEŞFETMEYİ ÖĞRENİCEKSİNİZ VE BUNU TAKIM ARKADAŞINIZIN WEB SUNUCUSUNDA UYGULAYARAK GERÇEK ZAMANLI TESTLER YAPACAKSINIZ </a:t>
            </a:r>
            <a:endParaRPr/>
          </a:p>
          <a:p>
            <a:pPr indent="-342925" lvl="0" marL="342900" rtl="0" algn="l">
              <a:spcBef>
                <a:spcPts val="1000"/>
              </a:spcBef>
              <a:spcAft>
                <a:spcPts val="0"/>
              </a:spcAft>
              <a:buSzPct val="80000"/>
              <a:buFont typeface="Arial"/>
              <a:buChar char="•"/>
            </a:pPr>
            <a:r>
              <a:rPr b="1" lang="tr-TR" sz="1100"/>
              <a:t>TCP VE HTTP İLIŞKISINI PRATIK OLARAK ÖĞRENECEKSINIZ! : </a:t>
            </a:r>
            <a:r>
              <a:rPr lang="tr-TR" sz="1100">
                <a:solidFill>
                  <a:schemeClr val="lt1"/>
                </a:solidFill>
              </a:rPr>
              <a:t>TCP PAKETLERINI ARKADAŞINIZA GÖNDERECEKSİNİZ  PRATIK BIR ANLAYIŞ KAZANACAKSINIZ.</a:t>
            </a:r>
            <a:endParaRPr/>
          </a:p>
          <a:p>
            <a:pPr indent="-342925" lvl="0" marL="342900" rtl="0" algn="l">
              <a:spcBef>
                <a:spcPts val="1000"/>
              </a:spcBef>
              <a:spcAft>
                <a:spcPts val="0"/>
              </a:spcAft>
              <a:buSzPct val="80000"/>
              <a:buFont typeface="Arial"/>
              <a:buChar char="•"/>
            </a:pPr>
            <a:r>
              <a:rPr b="1" lang="tr-TR" sz="1100"/>
              <a:t>HTTP VE TELNET PROTOKOLLERINI DERINLEMESINE ANLAYACAKSINIZ!: </a:t>
            </a:r>
            <a:r>
              <a:rPr lang="tr-TR" sz="1100">
                <a:solidFill>
                  <a:schemeClr val="lt1"/>
                </a:solidFill>
              </a:rPr>
              <a:t>HTTP VE TELNET PROTOKOLLERINI ÖĞRENMEK, SIBER GÜVENLIK IÇIN TEMEL BIR YAPI TAŞIDIR. BU PROTOKOLLERI ANLAMAK, SALDIRILARA KARŞI NASIL SAVUNMA YAPABILECEĞINIZ KONUSUNDA SIZE BÜYÜK BIR AVANTAJ SAĞLAYACAK.</a:t>
            </a:r>
            <a:endParaRPr/>
          </a:p>
          <a:p>
            <a:pPr indent="-342925" lvl="0" marL="342900" rtl="0" algn="l">
              <a:spcBef>
                <a:spcPts val="1000"/>
              </a:spcBef>
              <a:spcAft>
                <a:spcPts val="0"/>
              </a:spcAft>
              <a:buSzPct val="80000"/>
              <a:buFont typeface="Arial"/>
              <a:buChar char="•"/>
            </a:pPr>
            <a:r>
              <a:rPr b="1" lang="tr-TR" sz="1100"/>
              <a:t>PORT KAVRAMINI PRATIK OLARAK ÖĞRENECEKSINIZ!: </a:t>
            </a:r>
            <a:r>
              <a:rPr lang="tr-TR" sz="1100">
                <a:solidFill>
                  <a:schemeClr val="lt1"/>
                </a:solidFill>
              </a:rPr>
              <a:t>KÖTÜ NIYETLI KIŞILERIN NEDEN AÇIK PORTLARI TARADIĞINI VE PORTLARIN GÜVENLIKTEKI ÖNEMINI UYGULAMALI OLARAK KEŞFEDECEK, HER ŞEYIN MANTIĞINI ANLADIĞINIZDAN EMIN OLACAKSINIZ.</a:t>
            </a:r>
            <a:endParaRPr/>
          </a:p>
          <a:p>
            <a:pPr indent="-342925" lvl="0" marL="342900" rtl="0" algn="l">
              <a:spcBef>
                <a:spcPts val="1000"/>
              </a:spcBef>
              <a:spcAft>
                <a:spcPts val="0"/>
              </a:spcAft>
              <a:buSzPct val="80000"/>
              <a:buFont typeface="Arial"/>
              <a:buChar char="•"/>
            </a:pPr>
            <a:r>
              <a:rPr lang="tr-TR" sz="1100"/>
              <a:t>HER KONUNUN SONUNDA UFAK BİR CTF OLUCAK BUNU TAKIM ARKADAŞINIZLA YADA KENDİNİZ YAPICAKSINIZ.</a:t>
            </a:r>
            <a:endParaRPr/>
          </a:p>
          <a:p>
            <a:pPr indent="-342925" lvl="0" marL="342900" rtl="0" algn="l">
              <a:spcBef>
                <a:spcPts val="1000"/>
              </a:spcBef>
              <a:spcAft>
                <a:spcPts val="0"/>
              </a:spcAft>
              <a:buSzPct val="80000"/>
              <a:buFont typeface="Arial"/>
              <a:buChar char="•"/>
            </a:pPr>
            <a:br>
              <a:rPr lang="tr-TR" sz="1100"/>
            </a:br>
            <a:br>
              <a:rPr lang="tr-TR" sz="1100"/>
            </a:br>
            <a:endParaRPr sz="1100">
              <a:solidFill>
                <a:schemeClr val="lt1"/>
              </a:solidFill>
            </a:endParaRPr>
          </a:p>
          <a:p>
            <a:pPr indent="0" lvl="0" marL="0" rtl="0" algn="l">
              <a:spcBef>
                <a:spcPts val="1000"/>
              </a:spcBef>
              <a:spcAft>
                <a:spcPts val="0"/>
              </a:spcAft>
              <a:buSzPct val="80000"/>
              <a:buNone/>
            </a:pPr>
            <a:br>
              <a:rPr lang="tr-TR" sz="1100"/>
            </a:br>
            <a:br>
              <a:rPr lang="tr-TR" sz="1100"/>
            </a:br>
            <a:endParaRPr sz="1100"/>
          </a:p>
          <a:p>
            <a:pPr indent="-248920" lvl="0" marL="342900" rtl="0" algn="l">
              <a:spcBef>
                <a:spcPts val="1000"/>
              </a:spcBef>
              <a:spcAft>
                <a:spcPts val="0"/>
              </a:spcAft>
              <a:buSzPct val="80000"/>
              <a:buFont typeface="Arial"/>
              <a:buNone/>
            </a:pPr>
            <a:r>
              <a:t/>
            </a:r>
            <a:endParaRPr/>
          </a:p>
          <a:p>
            <a:pPr indent="0" lvl="0" marL="0" rtl="0" algn="l">
              <a:spcBef>
                <a:spcPts val="1000"/>
              </a:spcBef>
              <a:spcAft>
                <a:spcPts val="0"/>
              </a:spcAft>
              <a:buSzPct val="80000"/>
              <a:buNone/>
            </a:pPr>
            <a:r>
              <a:t/>
            </a:r>
            <a:endParaRPr/>
          </a:p>
          <a:p>
            <a:pPr indent="0" lvl="0" marL="0" rtl="0" algn="l">
              <a:spcBef>
                <a:spcPts val="1000"/>
              </a:spcBef>
              <a:spcAft>
                <a:spcPts val="0"/>
              </a:spcAft>
              <a:buSzPct val="8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1000"/>
                                        <p:tgtEl>
                                          <p:spTgt spid="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animEffect filter="fade" transition="in">
                                      <p:cBhvr>
                                        <p:cTn dur="1000"/>
                                        <p:tgtEl>
                                          <p:spTgt spid="1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animEffect filter="fade" transition="in">
                                      <p:cBhvr>
                                        <p:cTn dur="1000"/>
                                        <p:tgtEl>
                                          <p:spTgt spid="1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animEffect filter="fade" transition="in">
                                      <p:cBhvr>
                                        <p:cTn dur="1000"/>
                                        <p:tgtEl>
                                          <p:spTgt spid="1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animEffect filter="fade" transition="in">
                                      <p:cBhvr>
                                        <p:cTn dur="1000"/>
                                        <p:tgtEl>
                                          <p:spTgt spid="1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5" st="5"/>
                                            </p:txEl>
                                          </p:spTgt>
                                        </p:tgtEl>
                                        <p:attrNameLst>
                                          <p:attrName>style.visibility</p:attrName>
                                        </p:attrNameLst>
                                      </p:cBhvr>
                                      <p:to>
                                        <p:strVal val="visible"/>
                                      </p:to>
                                    </p:set>
                                    <p:animEffect filter="fade" transition="in">
                                      <p:cBhvr>
                                        <p:cTn dur="1000"/>
                                        <p:tgtEl>
                                          <p:spTgt spid="1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6" st="6"/>
                                            </p:txEl>
                                          </p:spTgt>
                                        </p:tgtEl>
                                        <p:attrNameLst>
                                          <p:attrName>style.visibility</p:attrName>
                                        </p:attrNameLst>
                                      </p:cBhvr>
                                      <p:to>
                                        <p:strVal val="visible"/>
                                      </p:to>
                                    </p:set>
                                    <p:animEffect filter="fade" transition="in">
                                      <p:cBhvr>
                                        <p:cTn dur="1000"/>
                                        <p:tgtEl>
                                          <p:spTgt spid="16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7" st="7"/>
                                            </p:txEl>
                                          </p:spTgt>
                                        </p:tgtEl>
                                        <p:attrNameLst>
                                          <p:attrName>style.visibility</p:attrName>
                                        </p:attrNameLst>
                                      </p:cBhvr>
                                      <p:to>
                                        <p:strVal val="visible"/>
                                      </p:to>
                                    </p:set>
                                    <p:animEffect filter="fade" transition="in">
                                      <p:cBhvr>
                                        <p:cTn dur="1000"/>
                                        <p:tgtEl>
                                          <p:spTgt spid="16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8" st="8"/>
                                            </p:txEl>
                                          </p:spTgt>
                                        </p:tgtEl>
                                        <p:attrNameLst>
                                          <p:attrName>style.visibility</p:attrName>
                                        </p:attrNameLst>
                                      </p:cBhvr>
                                      <p:to>
                                        <p:strVal val="visible"/>
                                      </p:to>
                                    </p:set>
                                    <p:animEffect filter="fade" transition="in">
                                      <p:cBhvr>
                                        <p:cTn dur="1000"/>
                                        <p:tgtEl>
                                          <p:spTgt spid="16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9" st="9"/>
                                            </p:txEl>
                                          </p:spTgt>
                                        </p:tgtEl>
                                        <p:attrNameLst>
                                          <p:attrName>style.visibility</p:attrName>
                                        </p:attrNameLst>
                                      </p:cBhvr>
                                      <p:to>
                                        <p:strVal val="visible"/>
                                      </p:to>
                                    </p:set>
                                    <p:animEffect filter="fade" transition="in">
                                      <p:cBhvr>
                                        <p:cTn dur="1000"/>
                                        <p:tgtEl>
                                          <p:spTgt spid="16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0" st="10"/>
                                            </p:txEl>
                                          </p:spTgt>
                                        </p:tgtEl>
                                        <p:attrNameLst>
                                          <p:attrName>style.visibility</p:attrName>
                                        </p:attrNameLst>
                                      </p:cBhvr>
                                      <p:to>
                                        <p:strVal val="visible"/>
                                      </p:to>
                                    </p:set>
                                    <p:animEffect filter="fade" transition="in">
                                      <p:cBhvr>
                                        <p:cTn dur="1000"/>
                                        <p:tgtEl>
                                          <p:spTgt spid="16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1" st="11"/>
                                            </p:txEl>
                                          </p:spTgt>
                                        </p:tgtEl>
                                        <p:attrNameLst>
                                          <p:attrName>style.visibility</p:attrName>
                                        </p:attrNameLst>
                                      </p:cBhvr>
                                      <p:to>
                                        <p:strVal val="visible"/>
                                      </p:to>
                                    </p:set>
                                    <p:animEffect filter="fade" transition="in">
                                      <p:cBhvr>
                                        <p:cTn dur="1000"/>
                                        <p:tgtEl>
                                          <p:spTgt spid="16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2" st="12"/>
                                            </p:txEl>
                                          </p:spTgt>
                                        </p:tgtEl>
                                        <p:attrNameLst>
                                          <p:attrName>style.visibility</p:attrName>
                                        </p:attrNameLst>
                                      </p:cBhvr>
                                      <p:to>
                                        <p:strVal val="visible"/>
                                      </p:to>
                                    </p:set>
                                    <p:animEffect filter="fade" transition="in">
                                      <p:cBhvr>
                                        <p:cTn dur="1000"/>
                                        <p:tgtEl>
                                          <p:spTgt spid="16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3" st="13"/>
                                            </p:txEl>
                                          </p:spTgt>
                                        </p:tgtEl>
                                        <p:attrNameLst>
                                          <p:attrName>style.visibility</p:attrName>
                                        </p:attrNameLst>
                                      </p:cBhvr>
                                      <p:to>
                                        <p:strVal val="visible"/>
                                      </p:to>
                                    </p:set>
                                    <p:animEffect filter="fade" transition="in">
                                      <p:cBhvr>
                                        <p:cTn dur="1000"/>
                                        <p:tgtEl>
                                          <p:spTgt spid="16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4" st="14"/>
                                            </p:txEl>
                                          </p:spTgt>
                                        </p:tgtEl>
                                        <p:attrNameLst>
                                          <p:attrName>style.visibility</p:attrName>
                                        </p:attrNameLst>
                                      </p:cBhvr>
                                      <p:to>
                                        <p:strVal val="visible"/>
                                      </p:to>
                                    </p:set>
                                    <p:animEffect filter="fade" transition="in">
                                      <p:cBhvr>
                                        <p:cTn dur="1000"/>
                                        <p:tgtEl>
                                          <p:spTgt spid="166">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15" st="15"/>
                                            </p:txEl>
                                          </p:spTgt>
                                        </p:tgtEl>
                                        <p:attrNameLst>
                                          <p:attrName>style.visibility</p:attrName>
                                        </p:attrNameLst>
                                      </p:cBhvr>
                                      <p:to>
                                        <p:strVal val="visible"/>
                                      </p:to>
                                    </p:set>
                                    <p:animEffect filter="fade" transition="in">
                                      <p:cBhvr>
                                        <p:cTn dur="1000"/>
                                        <p:tgtEl>
                                          <p:spTgt spid="166">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pic>
        <p:nvPicPr>
          <p:cNvPr id="247" name="Google Shape;247;p30"/>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248" name="Google Shape;248;p30"/>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249" name="Google Shape;249;p30"/>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50" name="Google Shape;250;p30"/>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251" name="Google Shape;251;p30"/>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252" name="Google Shape;252;p3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3" name="Google Shape;253;p30"/>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4" name="Google Shape;254;p30"/>
          <p:cNvSpPr txBox="1"/>
          <p:nvPr>
            <p:ph type="title"/>
          </p:nvPr>
        </p:nvSpPr>
        <p:spPr>
          <a:xfrm>
            <a:off x="8200279" y="1325880"/>
            <a:ext cx="3344020" cy="306650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EBEBEB"/>
              </a:buClr>
              <a:buSzPts val="5400"/>
              <a:buFont typeface="Century Gothic"/>
              <a:buNone/>
            </a:pPr>
            <a:r>
              <a:rPr b="0" i="0" lang="tr-TR" sz="5400">
                <a:solidFill>
                  <a:srgbClr val="EBEBEB"/>
                </a:solidFill>
                <a:latin typeface="Century Gothic"/>
                <a:ea typeface="Century Gothic"/>
                <a:cs typeface="Century Gothic"/>
                <a:sym typeface="Century Gothic"/>
              </a:rPr>
              <a:t>Nmap Kurma </a:t>
            </a:r>
            <a:r>
              <a:rPr lang="tr-TR" sz="5400">
                <a:solidFill>
                  <a:srgbClr val="EBEBEB"/>
                </a:solidFill>
              </a:rPr>
              <a:t>Üçüncü</a:t>
            </a:r>
            <a:r>
              <a:rPr b="0" i="0" lang="tr-TR" sz="5400">
                <a:solidFill>
                  <a:srgbClr val="EBEBEB"/>
                </a:solidFill>
                <a:latin typeface="Century Gothic"/>
                <a:ea typeface="Century Gothic"/>
                <a:cs typeface="Century Gothic"/>
                <a:sym typeface="Century Gothic"/>
              </a:rPr>
              <a:t> Adım</a:t>
            </a:r>
            <a:endParaRPr b="0" i="0" sz="5400">
              <a:solidFill>
                <a:srgbClr val="EBEBEB"/>
              </a:solidFill>
              <a:latin typeface="Century Gothic"/>
              <a:ea typeface="Century Gothic"/>
              <a:cs typeface="Century Gothic"/>
              <a:sym typeface="Century Gothic"/>
            </a:endParaRPr>
          </a:p>
        </p:txBody>
      </p:sp>
      <p:sp>
        <p:nvSpPr>
          <p:cNvPr id="255" name="Google Shape;255;p30"/>
          <p:cNvSpPr/>
          <p:nvPr/>
        </p:nvSpPr>
        <p:spPr>
          <a:xfrm>
            <a:off x="636914" y="639905"/>
            <a:ext cx="6915664" cy="55781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6" name="Google Shape;256;p3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57" name="Google Shape;257;p30"/>
          <p:cNvPicPr preferRelativeResize="0"/>
          <p:nvPr>
            <p:ph idx="1" type="body"/>
          </p:nvPr>
        </p:nvPicPr>
        <p:blipFill rotWithShape="1">
          <a:blip r:embed="rId8">
            <a:alphaModFix/>
          </a:blip>
          <a:srcRect b="0" l="0" r="0" t="0"/>
          <a:stretch/>
        </p:blipFill>
        <p:spPr>
          <a:xfrm>
            <a:off x="647700" y="608900"/>
            <a:ext cx="6904877" cy="557818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20"/>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4000"/>
              <a:buFont typeface="Century Gothic"/>
              <a:buNone/>
            </a:pPr>
            <a:r>
              <a:rPr lang="tr-TR"/>
              <a:t>Value değerine  başka kulanıcının cookie siyle değiştirirsek o kulanıcının hesabına erişmiş oluruz</a:t>
            </a:r>
            <a:endParaRPr/>
          </a:p>
        </p:txBody>
      </p:sp>
      <p:sp>
        <p:nvSpPr>
          <p:cNvPr id="851" name="Google Shape;851;p120"/>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tr-TR"/>
              <a:t>ARTIK SIZE VERILEN SITEYE GIRIP HESAP ÇALABILIRSINIZ</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http sekron yapısı</a:t>
            </a:r>
            <a:endParaRPr/>
          </a:p>
        </p:txBody>
      </p:sp>
      <p:sp>
        <p:nvSpPr>
          <p:cNvPr id="857" name="Google Shape;857;p121"/>
          <p:cNvSpPr txBox="1"/>
          <p:nvPr>
            <p:ph idx="1" type="body"/>
          </p:nvPr>
        </p:nvSpPr>
        <p:spPr>
          <a:xfrm>
            <a:off x="1103313" y="2052638"/>
            <a:ext cx="8947150" cy="41957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960"/>
              <a:buChar char="►"/>
            </a:pPr>
            <a:r>
              <a:rPr lang="tr-TR" sz="1200"/>
              <a:t>### HTTP'nin Senkron (Synchronous) Yapısı</a:t>
            </a:r>
            <a:endParaRPr/>
          </a:p>
          <a:p>
            <a:pPr indent="-342900" lvl="0" marL="342900" rtl="0" algn="l">
              <a:spcBef>
                <a:spcPts val="1000"/>
              </a:spcBef>
              <a:spcAft>
                <a:spcPts val="0"/>
              </a:spcAft>
              <a:buSzPts val="960"/>
              <a:buChar char="►"/>
            </a:pPr>
            <a:r>
              <a:rPr lang="tr-TR" sz="1200"/>
              <a:t>**HTTP** (HyperText Transfer Protocol), istemci ile sunucu arasında veri iletimi sağlar ve çoğunlukla **senkron** çalışır. Yani istemci bir istek gönderdiğinde, yanıtı alana kadar bekler.</a:t>
            </a:r>
            <a:endParaRPr/>
          </a:p>
          <a:p>
            <a:pPr indent="-342900" lvl="0" marL="342900" rtl="0" algn="l">
              <a:spcBef>
                <a:spcPts val="1000"/>
              </a:spcBef>
              <a:spcAft>
                <a:spcPts val="0"/>
              </a:spcAft>
              <a:buSzPts val="960"/>
              <a:buChar char="►"/>
            </a:pPr>
            <a:r>
              <a:rPr lang="tr-TR" sz="1200"/>
              <a:t>#### Senkron İletişim Nedir?</a:t>
            </a:r>
            <a:endParaRPr/>
          </a:p>
          <a:p>
            <a:pPr indent="-342900" lvl="0" marL="342900" rtl="0" algn="l">
              <a:spcBef>
                <a:spcPts val="1000"/>
              </a:spcBef>
              <a:spcAft>
                <a:spcPts val="0"/>
              </a:spcAft>
              <a:buSzPts val="960"/>
              <a:buChar char="►"/>
            </a:pPr>
            <a:r>
              <a:rPr lang="tr-TR" sz="1200"/>
              <a:t>**Senkron iletişim**, istemci bir istek gönderdiğinde, yanıtı alana kadar bekler. Örnek: Tarayıcı bir **GET** isteği gönderir, yanıtı alana kadar bekler.</a:t>
            </a:r>
            <a:endParaRPr/>
          </a:p>
          <a:p>
            <a:pPr indent="-342900" lvl="0" marL="342900" rtl="0" algn="l">
              <a:spcBef>
                <a:spcPts val="1000"/>
              </a:spcBef>
              <a:spcAft>
                <a:spcPts val="0"/>
              </a:spcAft>
              <a:buSzPts val="960"/>
              <a:buChar char="►"/>
            </a:pPr>
            <a:r>
              <a:rPr lang="tr-TR" sz="1200"/>
              <a:t>#### HTTP ve Senkron İşlemler</a:t>
            </a:r>
            <a:endParaRPr/>
          </a:p>
          <a:p>
            <a:pPr indent="-342900" lvl="0" marL="342900" rtl="0" algn="l">
              <a:spcBef>
                <a:spcPts val="1000"/>
              </a:spcBef>
              <a:spcAft>
                <a:spcPts val="0"/>
              </a:spcAft>
              <a:buSzPts val="960"/>
              <a:buChar char="►"/>
            </a:pPr>
            <a:r>
              <a:rPr lang="tr-TR" sz="1200"/>
              <a:t>HTTP'de her bir istek, yanıt alana kadar bekler. Yani bir istek tamamlanmadan diğeri başlatılamaz.</a:t>
            </a:r>
            <a:endParaRPr/>
          </a:p>
          <a:p>
            <a:pPr indent="-281940" lvl="0" marL="342900" rtl="0" algn="l">
              <a:spcBef>
                <a:spcPts val="1000"/>
              </a:spcBef>
              <a:spcAft>
                <a:spcPts val="0"/>
              </a:spcAft>
              <a:buSzPts val="960"/>
              <a:buNone/>
            </a:pPr>
            <a:r>
              <a:t/>
            </a:r>
            <a:endParaRPr sz="12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b="1" lang="tr-TR"/>
              <a:t>Content-Length </a:t>
            </a:r>
            <a:r>
              <a:rPr lang="tr-TR"/>
              <a:t>nedir </a:t>
            </a:r>
            <a:endParaRPr/>
          </a:p>
        </p:txBody>
      </p:sp>
      <p:sp>
        <p:nvSpPr>
          <p:cNvPr descr="Syncrify Two-Way Sync" id="863" name="Google Shape;863;p12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tr-TR"/>
              <a:t>Content-Length</a:t>
            </a:r>
            <a:r>
              <a:rPr lang="tr-TR"/>
              <a:t> HTTP başlığı, bir HTTP isteğinin veya cevabının gövdesinin (body) byte cinsinden uzunluğunu belirtir. Bu başlık, özellikle POST ve PUT isteklerinde önemli, çünkü sunucuya gönderilen verilerin boyutunu bildirir. Örneğin, bir form gönderdiğinizde, form verileri </a:t>
            </a:r>
            <a:r>
              <a:rPr b="1" lang="tr-TR"/>
              <a:t>Content-Length</a:t>
            </a:r>
            <a:r>
              <a:rPr lang="tr-TR"/>
              <a:t> başlığı ile sunucuya iletilir.</a:t>
            </a:r>
            <a:endParaRPr/>
          </a:p>
          <a:p>
            <a:pPr indent="-342900" lvl="0" marL="342900" rtl="0" algn="l">
              <a:spcBef>
                <a:spcPts val="1000"/>
              </a:spcBef>
              <a:spcAft>
                <a:spcPts val="0"/>
              </a:spcAft>
              <a:buSzPts val="1600"/>
              <a:buChar char="►"/>
            </a:pPr>
            <a:r>
              <a:rPr b="1" lang="tr-TR"/>
              <a:t>TCP</a:t>
            </a:r>
            <a:r>
              <a:rPr lang="tr-TR"/>
              <a:t> ile ilişkisi ise şu şekilde: HTTP, TCP/IP protokolü üzerinden çalışır. HTTP istek ve cevapları TCP bağlantısı üzerinden gönderilir, bu nedenle </a:t>
            </a:r>
            <a:r>
              <a:rPr b="1" lang="tr-TR"/>
              <a:t>Content-Length</a:t>
            </a:r>
            <a:r>
              <a:rPr lang="tr-TR"/>
              <a:t> başlığı da TCP paketlerinde taşıyılan verinin bir parçasıdır. Yani, bir HTTP mesajı TCP bağlantısı üzerinden iletilirken, </a:t>
            </a:r>
            <a:r>
              <a:rPr b="1" lang="tr-TR"/>
              <a:t>Content-Length</a:t>
            </a:r>
            <a:r>
              <a:rPr lang="tr-TR"/>
              <a:t> verisi doğru bir şekilde belirlenmeli ki verinin tam olarak ne kadar gönderileceği belirlenebilsin. Bu, verinin kaybolmasını veya eksik iletilmesini engeller.</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id="869" name="Google Shape;869;p123"/>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t/>
            </a:r>
            <a:endParaRPr/>
          </a:p>
        </p:txBody>
      </p:sp>
      <p:sp>
        <p:nvSpPr>
          <p:cNvPr id="870" name="Google Shape;870;p123"/>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20"/>
              <a:buNone/>
            </a:pPr>
            <a:r>
              <a:t/>
            </a:r>
            <a:endParaRPr/>
          </a:p>
        </p:txBody>
      </p:sp>
      <p:sp>
        <p:nvSpPr>
          <p:cNvPr id="871" name="Google Shape;871;p123"/>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t/>
            </a:r>
            <a:endParaRPr/>
          </a:p>
        </p:txBody>
      </p:sp>
      <p:sp>
        <p:nvSpPr>
          <p:cNvPr id="872" name="Google Shape;872;p123"/>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20"/>
              <a:buNone/>
            </a:pPr>
            <a:r>
              <a:t/>
            </a:r>
            <a:endParaRPr/>
          </a:p>
        </p:txBody>
      </p:sp>
      <p:sp>
        <p:nvSpPr>
          <p:cNvPr id="873" name="Google Shape;873;p123"/>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t/>
            </a:r>
            <a:endParaRPr/>
          </a:p>
        </p:txBody>
      </p:sp>
      <p:sp>
        <p:nvSpPr>
          <p:cNvPr id="874" name="Google Shape;874;p123"/>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20"/>
              <a:buNone/>
            </a:pPr>
            <a:r>
              <a:t/>
            </a:r>
            <a:endParaRPr/>
          </a:p>
        </p:txBody>
      </p:sp>
      <p:pic>
        <p:nvPicPr>
          <p:cNvPr id="875" name="Google Shape;875;p123"/>
          <p:cNvPicPr preferRelativeResize="0"/>
          <p:nvPr/>
        </p:nvPicPr>
        <p:blipFill rotWithShape="1">
          <a:blip r:embed="rId3">
            <a:alphaModFix/>
          </a:blip>
          <a:srcRect b="0" l="0" r="0" t="0"/>
          <a:stretch/>
        </p:blipFill>
        <p:spPr>
          <a:xfrm>
            <a:off x="0" y="-1"/>
            <a:ext cx="12192000" cy="693174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2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pic>
        <p:nvPicPr>
          <p:cNvPr id="881" name="Google Shape;881;p124"/>
          <p:cNvPicPr preferRelativeResize="0"/>
          <p:nvPr>
            <p:ph idx="1" type="body"/>
          </p:nvPr>
        </p:nvPicPr>
        <p:blipFill rotWithShape="1">
          <a:blip r:embed="rId3">
            <a:alphaModFix/>
          </a:blip>
          <a:srcRect b="0" l="0" r="0" t="0"/>
          <a:stretch/>
        </p:blipFill>
        <p:spPr>
          <a:xfrm>
            <a:off x="68826" y="226142"/>
            <a:ext cx="12123174" cy="663185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http istek kaçakçılığı</a:t>
            </a:r>
            <a:endParaRPr/>
          </a:p>
        </p:txBody>
      </p:sp>
      <p:sp>
        <p:nvSpPr>
          <p:cNvPr id="887" name="Google Shape;887;p12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HTTP </a:t>
            </a:r>
            <a:r>
              <a:rPr b="1" lang="tr-TR"/>
              <a:t>Content-Length</a:t>
            </a:r>
            <a:r>
              <a:rPr lang="tr-TR"/>
              <a:t> başlığı, </a:t>
            </a:r>
            <a:r>
              <a:rPr b="1" lang="tr-TR"/>
              <a:t>HTTP Request Smuggling</a:t>
            </a:r>
            <a:r>
              <a:rPr lang="tr-TR"/>
              <a:t> saldırısında kullanılır. Saldırgan, iki farklı </a:t>
            </a:r>
            <a:r>
              <a:rPr b="1" lang="tr-TR"/>
              <a:t>Content-Length</a:t>
            </a:r>
            <a:r>
              <a:rPr lang="tr-TR"/>
              <a:t> değeri ayarlayarak birden fazla istek gönderir. Proxy sunucu birini işlerken, hedef sunucu diğerini işleyebilir. Bu, saldırganın hedefe zararlı istek göndermesine olanak tanır. Özellikle proxy'ler ve load balancer'lar bu tür saldırılara açıktır.</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id="893" name="Google Shape;893;p12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descr="Introduction to Request Smuggling" id="894" name="Google Shape;894;p126"/>
          <p:cNvPicPr preferRelativeResize="0"/>
          <p:nvPr/>
        </p:nvPicPr>
        <p:blipFill rotWithShape="1">
          <a:blip r:embed="rId3">
            <a:alphaModFix/>
          </a:blip>
          <a:srcRect b="0" l="0" r="0" t="0"/>
          <a:stretch/>
        </p:blipFill>
        <p:spPr>
          <a:xfrm>
            <a:off x="0" y="147484"/>
            <a:ext cx="12064181" cy="671051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http istek kaçakçılığı</a:t>
            </a:r>
            <a:endParaRPr/>
          </a:p>
        </p:txBody>
      </p:sp>
      <p:sp>
        <p:nvSpPr>
          <p:cNvPr id="900" name="Google Shape;900;p12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SzPct val="80000"/>
              <a:buChar char="►"/>
            </a:pPr>
            <a:r>
              <a:rPr lang="tr-TR"/>
              <a:t>HTTP İstek Kaçakçılığı (HTTP Request Smuggling) saldırısında, saldırgan </a:t>
            </a:r>
            <a:r>
              <a:rPr b="1" lang="tr-TR"/>
              <a:t>Content-Length</a:t>
            </a:r>
            <a:r>
              <a:rPr lang="tr-TR"/>
              <a:t> başlığını manipüle ederek, sunucular arasında çelişkili bilgi gönderebilir. Örneğin:</a:t>
            </a:r>
            <a:endParaRPr/>
          </a:p>
          <a:p>
            <a:pPr indent="-342900" lvl="0" marL="342900" rtl="0" algn="l">
              <a:spcBef>
                <a:spcPts val="1000"/>
              </a:spcBef>
              <a:spcAft>
                <a:spcPts val="0"/>
              </a:spcAft>
              <a:buSzPct val="80000"/>
              <a:buFont typeface="Century Gothic"/>
              <a:buAutoNum type="arabicPeriod"/>
            </a:pPr>
            <a:r>
              <a:rPr lang="tr-TR"/>
              <a:t>Saldırgan, ilk </a:t>
            </a:r>
            <a:r>
              <a:rPr b="1" lang="tr-TR"/>
              <a:t>Content-Length</a:t>
            </a:r>
            <a:r>
              <a:rPr lang="tr-TR"/>
              <a:t> başlığını </a:t>
            </a:r>
            <a:r>
              <a:rPr b="1" lang="tr-TR"/>
              <a:t>0</a:t>
            </a:r>
            <a:r>
              <a:rPr lang="tr-TR"/>
              <a:t> olarak ayarlayarak, sunucunun ilk kısmı "boş veri" olarak kabul etmesini sağlar.</a:t>
            </a:r>
            <a:endParaRPr/>
          </a:p>
          <a:p>
            <a:pPr indent="-342900" lvl="0" marL="342900" rtl="0" algn="l">
              <a:spcBef>
                <a:spcPts val="1000"/>
              </a:spcBef>
              <a:spcAft>
                <a:spcPts val="0"/>
              </a:spcAft>
              <a:buSzPct val="80000"/>
              <a:buFont typeface="Century Gothic"/>
              <a:buAutoNum type="arabicPeriod"/>
            </a:pPr>
            <a:r>
              <a:rPr lang="tr-TR"/>
              <a:t>İkinci </a:t>
            </a:r>
            <a:r>
              <a:rPr b="1" lang="tr-TR"/>
              <a:t>Content-Length</a:t>
            </a:r>
            <a:r>
              <a:rPr lang="tr-TR"/>
              <a:t> başlığı ise, ikinci kısmın aslında farklı bir HTTP isteği olduğunu belirtir.</a:t>
            </a:r>
            <a:endParaRPr/>
          </a:p>
          <a:p>
            <a:pPr indent="-342900" lvl="0" marL="342900" rtl="0" algn="l">
              <a:spcBef>
                <a:spcPts val="1000"/>
              </a:spcBef>
              <a:spcAft>
                <a:spcPts val="0"/>
              </a:spcAft>
              <a:buSzPct val="80000"/>
              <a:buChar char="►"/>
            </a:pPr>
            <a:r>
              <a:rPr lang="tr-TR"/>
              <a:t>Sunucu, ilk isteği boş veri olarak işler, fakat proxy veya load balancer ikinci kısmı ayrı bir istek olarak algılar ve işler. Bu sayede saldırgan, hedef sunucuyu ikincil istekle kandırarak zararlı bir işlem yapabilir (örneğin, bir GET isteği ile kötü niyetli bir sayfaya yönlendirme).</a:t>
            </a:r>
            <a:endParaRPr/>
          </a:p>
          <a:p>
            <a:pPr indent="-342900" lvl="0" marL="342900" rtl="0" algn="l">
              <a:spcBef>
                <a:spcPts val="1000"/>
              </a:spcBef>
              <a:spcAft>
                <a:spcPts val="0"/>
              </a:spcAft>
              <a:buSzPct val="80000"/>
              <a:buChar char="►"/>
            </a:pPr>
            <a:r>
              <a:rPr lang="tr-TR"/>
              <a:t>Sonuç olarak, saldırganın isteği sayesinde, siteye gelen tüm kullanıcılar bu kötü amaçlı yönlendirmeye tabi tutulur ve başka bir şey yapmasına gerek kalmaz.</a:t>
            </a:r>
            <a:endParaRPr/>
          </a:p>
          <a:p>
            <a:pPr indent="-342900" lvl="0" marL="342900" rtl="0" algn="l">
              <a:spcBef>
                <a:spcPts val="1000"/>
              </a:spcBef>
              <a:spcAft>
                <a:spcPts val="0"/>
              </a:spcAft>
              <a:buSzPct val="80000"/>
              <a:buChar char="►"/>
            </a:pPr>
            <a:r>
              <a:rPr lang="tr-TR"/>
              <a:t>Bu açıklama daha doğru ve anlaşılır olur.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646111" y="452718"/>
            <a:ext cx="9404723" cy="598465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Dosya Uzantı ayarlama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pic>
        <p:nvPicPr>
          <p:cNvPr id="267" name="Google Shape;267;p32"/>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268" name="Google Shape;268;p32"/>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269" name="Google Shape;269;p32"/>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70" name="Google Shape;270;p32"/>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271" name="Google Shape;271;p32"/>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272" name="Google Shape;272;p3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3" name="Google Shape;273;p32"/>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4" name="Google Shape;274;p32"/>
          <p:cNvSpPr txBox="1"/>
          <p:nvPr>
            <p:ph type="title"/>
          </p:nvPr>
        </p:nvSpPr>
        <p:spPr>
          <a:xfrm>
            <a:off x="8200279" y="1325880"/>
            <a:ext cx="3344020" cy="306650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EBEBEB"/>
              </a:buClr>
              <a:buSzPts val="5400"/>
              <a:buFont typeface="Century Gothic"/>
              <a:buNone/>
            </a:pPr>
            <a:r>
              <a:rPr b="0" i="0" lang="tr-TR" sz="5400">
                <a:solidFill>
                  <a:srgbClr val="EBEBEB"/>
                </a:solidFill>
                <a:latin typeface="Century Gothic"/>
                <a:ea typeface="Century Gothic"/>
                <a:cs typeface="Century Gothic"/>
                <a:sym typeface="Century Gothic"/>
              </a:rPr>
              <a:t>Dosya Uzantıları Ayarları Adım- 1</a:t>
            </a:r>
            <a:endParaRPr b="0" i="0" sz="5400">
              <a:solidFill>
                <a:srgbClr val="EBEBEB"/>
              </a:solidFill>
              <a:latin typeface="Century Gothic"/>
              <a:ea typeface="Century Gothic"/>
              <a:cs typeface="Century Gothic"/>
              <a:sym typeface="Century Gothic"/>
            </a:endParaRPr>
          </a:p>
        </p:txBody>
      </p:sp>
      <p:sp>
        <p:nvSpPr>
          <p:cNvPr id="275" name="Google Shape;275;p32"/>
          <p:cNvSpPr/>
          <p:nvPr/>
        </p:nvSpPr>
        <p:spPr>
          <a:xfrm>
            <a:off x="636914" y="639905"/>
            <a:ext cx="6915664" cy="55781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6" name="Google Shape;276;p3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77" name="Google Shape;277;p32"/>
          <p:cNvPicPr preferRelativeResize="0"/>
          <p:nvPr/>
        </p:nvPicPr>
        <p:blipFill rotWithShape="1">
          <a:blip r:embed="rId8">
            <a:alphaModFix/>
          </a:blip>
          <a:srcRect b="0" l="0" r="0" t="0"/>
          <a:stretch/>
        </p:blipFill>
        <p:spPr>
          <a:xfrm>
            <a:off x="575322" y="570703"/>
            <a:ext cx="6962168" cy="56473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pic>
        <p:nvPicPr>
          <p:cNvPr id="282" name="Google Shape;282;p33"/>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283" name="Google Shape;283;p33"/>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284" name="Google Shape;284;p33"/>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85" name="Google Shape;285;p33"/>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286" name="Google Shape;286;p33"/>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287" name="Google Shape;287;p3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8" name="Google Shape;288;p33"/>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9" name="Google Shape;289;p33"/>
          <p:cNvSpPr txBox="1"/>
          <p:nvPr>
            <p:ph type="title"/>
          </p:nvPr>
        </p:nvSpPr>
        <p:spPr>
          <a:xfrm>
            <a:off x="8200279" y="1325880"/>
            <a:ext cx="3344020" cy="306650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EBEBEB"/>
              </a:buClr>
              <a:buSzPts val="5400"/>
              <a:buFont typeface="Century Gothic"/>
              <a:buNone/>
            </a:pPr>
            <a:r>
              <a:rPr b="0" i="0" lang="tr-TR" sz="5400">
                <a:solidFill>
                  <a:srgbClr val="EBEBEB"/>
                </a:solidFill>
                <a:latin typeface="Century Gothic"/>
                <a:ea typeface="Century Gothic"/>
                <a:cs typeface="Century Gothic"/>
                <a:sym typeface="Century Gothic"/>
              </a:rPr>
              <a:t>Dosya Uzantıları Ayarları</a:t>
            </a:r>
            <a:endParaRPr b="0" i="0" sz="5400">
              <a:solidFill>
                <a:srgbClr val="EBEBEB"/>
              </a:solidFill>
              <a:latin typeface="Century Gothic"/>
              <a:ea typeface="Century Gothic"/>
              <a:cs typeface="Century Gothic"/>
              <a:sym typeface="Century Gothic"/>
            </a:endParaRPr>
          </a:p>
        </p:txBody>
      </p:sp>
      <p:sp>
        <p:nvSpPr>
          <p:cNvPr id="290" name="Google Shape;290;p33"/>
          <p:cNvSpPr/>
          <p:nvPr/>
        </p:nvSpPr>
        <p:spPr>
          <a:xfrm>
            <a:off x="636914" y="639905"/>
            <a:ext cx="6915664" cy="55781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1" name="Google Shape;291;p3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ekran görüntüsü, bilgisayar, multimedya, multimedya yazılımı içeren bir resim" id="292" name="Google Shape;292;p33"/>
          <p:cNvPicPr preferRelativeResize="0"/>
          <p:nvPr/>
        </p:nvPicPr>
        <p:blipFill rotWithShape="1">
          <a:blip r:embed="rId8">
            <a:alphaModFix/>
          </a:blip>
          <a:srcRect b="0" l="0" r="0" t="0"/>
          <a:stretch/>
        </p:blipFill>
        <p:spPr>
          <a:xfrm>
            <a:off x="318407" y="277586"/>
            <a:ext cx="7234171" cy="59405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Burp Suite İndirme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pic>
        <p:nvPicPr>
          <p:cNvPr id="302" name="Google Shape;302;p35"/>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303" name="Google Shape;303;p35"/>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304" name="Google Shape;304;p35"/>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05" name="Google Shape;305;p35"/>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306" name="Google Shape;306;p35"/>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307" name="Google Shape;307;p3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8" name="Google Shape;308;p35"/>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9" name="Google Shape;309;p35"/>
          <p:cNvSpPr txBox="1"/>
          <p:nvPr>
            <p:ph type="title"/>
          </p:nvPr>
        </p:nvSpPr>
        <p:spPr>
          <a:xfrm>
            <a:off x="8200279" y="1325880"/>
            <a:ext cx="3344020" cy="306650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EBEBEB"/>
              </a:buClr>
              <a:buSzPts val="5400"/>
              <a:buFont typeface="Century Gothic"/>
              <a:buNone/>
            </a:pPr>
            <a:r>
              <a:rPr lang="tr-TR" sz="5400">
                <a:solidFill>
                  <a:srgbClr val="EBEBEB"/>
                </a:solidFill>
              </a:rPr>
              <a:t>Burp Suite Kurma</a:t>
            </a:r>
            <a:endParaRPr b="0" i="0" sz="5400">
              <a:solidFill>
                <a:srgbClr val="EBEBEB"/>
              </a:solidFill>
              <a:latin typeface="Century Gothic"/>
              <a:ea typeface="Century Gothic"/>
              <a:cs typeface="Century Gothic"/>
              <a:sym typeface="Century Gothic"/>
            </a:endParaRPr>
          </a:p>
        </p:txBody>
      </p:sp>
      <p:sp>
        <p:nvSpPr>
          <p:cNvPr id="310" name="Google Shape;310;p35"/>
          <p:cNvSpPr/>
          <p:nvPr/>
        </p:nvSpPr>
        <p:spPr>
          <a:xfrm>
            <a:off x="636914" y="639905"/>
            <a:ext cx="6915664" cy="55781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1" name="Google Shape;311;p3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metin, ekran görüntüsü, yazılım, bilgisayar içeren bir resim&#10;&#10;Yapay zeka tarafından oluşturulan içerik yanlış olabilir." id="312" name="Google Shape;312;p35"/>
          <p:cNvPicPr preferRelativeResize="0"/>
          <p:nvPr/>
        </p:nvPicPr>
        <p:blipFill rotWithShape="1">
          <a:blip r:embed="rId8">
            <a:alphaModFix/>
          </a:blip>
          <a:srcRect b="0" l="0" r="0" t="0"/>
          <a:stretch/>
        </p:blipFill>
        <p:spPr>
          <a:xfrm>
            <a:off x="0" y="-54429"/>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Telnet Aktifleştime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Telnet Aktifleştirme </a:t>
            </a:r>
            <a:endParaRPr/>
          </a:p>
        </p:txBody>
      </p:sp>
      <p:pic>
        <p:nvPicPr>
          <p:cNvPr descr="bilgisayar, ekran görüntüsü, astronomi içeren bir resim&#10;&#10;Yapay zeka tarafından oluşturulan içerik yanlış olabilir." id="323" name="Google Shape;323;p37"/>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Komut Satırı Kullanmaya giriş </a:t>
            </a:r>
            <a:endParaRPr/>
          </a:p>
        </p:txBody>
      </p:sp>
      <p:sp>
        <p:nvSpPr>
          <p:cNvPr id="329" name="Google Shape;329;p3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Alt dizin nedir:</a:t>
            </a:r>
            <a:endParaRPr/>
          </a:p>
          <a:p>
            <a:pPr indent="-342900" lvl="0" marL="342900" rtl="0" algn="l">
              <a:spcBef>
                <a:spcPts val="1000"/>
              </a:spcBef>
              <a:spcAft>
                <a:spcPts val="0"/>
              </a:spcAft>
              <a:buSzPts val="1600"/>
              <a:buChar char="►"/>
            </a:pPr>
            <a:r>
              <a:rPr lang="tr-TR"/>
              <a:t>Bir dizinin içinde yer alan başka bir dizin veya klasördür. Yani, bir ana dizinin altında bulunan her klasör, o ana dizinin alt dizinidir. Örneğin, C:/Belgeler/Projeler dizininde Projeler alt dizinidir. Projeler, Belgeler dizininin alt dizinidir.</a:t>
            </a:r>
            <a:endParaRPr/>
          </a:p>
          <a:p>
            <a:pPr indent="-241300" lvl="0" marL="342900" rtl="0" algn="l">
              <a:spcBef>
                <a:spcPts val="1000"/>
              </a:spcBef>
              <a:spcAft>
                <a:spcPts val="0"/>
              </a:spcAft>
              <a:buSzPts val="1600"/>
              <a:buNone/>
            </a:pPr>
            <a:r>
              <a:t/>
            </a:r>
            <a:endParaRPr/>
          </a:p>
        </p:txBody>
      </p:sp>
      <p:sp>
        <p:nvSpPr>
          <p:cNvPr id="330" name="Google Shape;330;p38"/>
          <p:cNvSpPr/>
          <p:nvPr/>
        </p:nvSpPr>
        <p:spPr>
          <a:xfrm flipH="1">
            <a:off x="978620" y="3915307"/>
            <a:ext cx="8030297" cy="147732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0" i="0" lang="tr-TR" sz="1800" u="none" cap="none" strike="noStrike">
                <a:solidFill>
                  <a:schemeClr val="lt1"/>
                </a:solidFill>
                <a:latin typeface="Arial"/>
                <a:ea typeface="Arial"/>
                <a:cs typeface="Arial"/>
                <a:sym typeface="Arial"/>
              </a:rPr>
              <a:t>Üst dizin nedir:</a:t>
            </a:r>
            <a:br>
              <a:rPr b="0" i="0" lang="tr-TR" sz="1800" u="none" cap="none" strike="noStrike">
                <a:solidFill>
                  <a:schemeClr val="lt1"/>
                </a:solidFill>
                <a:latin typeface="Arial"/>
                <a:ea typeface="Arial"/>
                <a:cs typeface="Arial"/>
                <a:sym typeface="Arial"/>
              </a:rPr>
            </a:br>
            <a:r>
              <a:rPr b="0" i="0" lang="tr-TR" sz="1800" u="none" cap="none" strike="noStrike">
                <a:solidFill>
                  <a:schemeClr val="lt1"/>
                </a:solidFill>
                <a:latin typeface="Arial"/>
                <a:ea typeface="Arial"/>
                <a:cs typeface="Arial"/>
                <a:sym typeface="Arial"/>
              </a:rPr>
              <a:t>Bir dizinin bir seviyede üstünde bulunan dizin veya klasördür. Başka bir deyişle, her dizinin kendisinden bir önceki seviyedeki dizini üst dizini olarak kabul edilir. Örneğin, </a:t>
            </a:r>
            <a:r>
              <a:rPr b="0" i="0" lang="tr-TR" sz="1800" u="none" cap="none" strike="noStrike">
                <a:solidFill>
                  <a:schemeClr val="lt1"/>
                </a:solidFill>
                <a:latin typeface="Arimo"/>
                <a:ea typeface="Arimo"/>
                <a:cs typeface="Arimo"/>
                <a:sym typeface="Arimo"/>
              </a:rPr>
              <a:t>C:/Belgeler/Projeler</a:t>
            </a:r>
            <a:r>
              <a:rPr b="0" i="0" lang="tr-TR" sz="1800" u="none" cap="none" strike="noStrike">
                <a:solidFill>
                  <a:schemeClr val="lt1"/>
                </a:solidFill>
                <a:latin typeface="Century Gothic"/>
                <a:ea typeface="Century Gothic"/>
                <a:cs typeface="Century Gothic"/>
                <a:sym typeface="Century Gothic"/>
              </a:rPr>
              <a:t> dizininde </a:t>
            </a:r>
            <a:r>
              <a:rPr b="0" i="0" lang="tr-TR" sz="1800" u="none" cap="none" strike="noStrike">
                <a:solidFill>
                  <a:schemeClr val="lt1"/>
                </a:solidFill>
                <a:latin typeface="Arimo"/>
                <a:ea typeface="Arimo"/>
                <a:cs typeface="Arimo"/>
                <a:sym typeface="Arimo"/>
              </a:rPr>
              <a:t>Belgeler</a:t>
            </a:r>
            <a:r>
              <a:rPr b="0" i="0" lang="tr-TR" sz="1800" u="none" cap="none" strike="noStrike">
                <a:solidFill>
                  <a:schemeClr val="lt1"/>
                </a:solidFill>
                <a:latin typeface="Century Gothic"/>
                <a:ea typeface="Century Gothic"/>
                <a:cs typeface="Century Gothic"/>
                <a:sym typeface="Century Gothic"/>
              </a:rPr>
              <a:t>, </a:t>
            </a:r>
            <a:r>
              <a:rPr b="0" i="0" lang="tr-TR" sz="1800" u="none" cap="none" strike="noStrike">
                <a:solidFill>
                  <a:schemeClr val="lt1"/>
                </a:solidFill>
                <a:latin typeface="Arimo"/>
                <a:ea typeface="Arimo"/>
                <a:cs typeface="Arimo"/>
                <a:sym typeface="Arimo"/>
              </a:rPr>
              <a:t>Projeler</a:t>
            </a:r>
            <a:r>
              <a:rPr b="0" i="0" lang="tr-TR" sz="1800" u="none" cap="none" strike="noStrike">
                <a:solidFill>
                  <a:schemeClr val="lt1"/>
                </a:solidFill>
                <a:latin typeface="Century Gothic"/>
                <a:ea typeface="Century Gothic"/>
                <a:cs typeface="Century Gothic"/>
                <a:sym typeface="Century Gothic"/>
              </a:rPr>
              <a:t> dizininin üst dizinidir.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Terminalimize Girelim </a:t>
            </a:r>
            <a:endParaRPr/>
          </a:p>
        </p:txBody>
      </p:sp>
      <p:sp>
        <p:nvSpPr>
          <p:cNvPr id="336" name="Google Shape;336;p39"/>
          <p:cNvSpPr txBox="1"/>
          <p:nvPr>
            <p:ph idx="1" type="body"/>
          </p:nvPr>
        </p:nvSpPr>
        <p:spPr>
          <a:xfrm>
            <a:off x="1103312" y="1545771"/>
            <a:ext cx="8946541" cy="5056197"/>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80000"/>
              <a:buChar char="►"/>
            </a:pPr>
            <a:r>
              <a:rPr lang="tr-TR"/>
              <a:t>cd </a:t>
            </a:r>
            <a:endParaRPr/>
          </a:p>
          <a:p>
            <a:pPr indent="-342900" lvl="0" marL="342900" rtl="0" algn="l">
              <a:spcBef>
                <a:spcPts val="1000"/>
              </a:spcBef>
              <a:spcAft>
                <a:spcPts val="0"/>
              </a:spcAft>
              <a:buSzPct val="80000"/>
              <a:buChar char="►"/>
            </a:pPr>
            <a:r>
              <a:rPr lang="tr-TR"/>
              <a:t>mkdir dosya</a:t>
            </a:r>
            <a:endParaRPr/>
          </a:p>
          <a:p>
            <a:pPr indent="-342900" lvl="0" marL="342900" rtl="0" algn="l">
              <a:spcBef>
                <a:spcPts val="1000"/>
              </a:spcBef>
              <a:spcAft>
                <a:spcPts val="0"/>
              </a:spcAft>
              <a:buSzPct val="80000"/>
              <a:buChar char="►"/>
            </a:pPr>
            <a:r>
              <a:rPr lang="tr-TR"/>
              <a:t>cd dosya</a:t>
            </a:r>
            <a:endParaRPr/>
          </a:p>
          <a:p>
            <a:pPr indent="-342900" lvl="0" marL="342900" rtl="0" algn="l">
              <a:spcBef>
                <a:spcPts val="1000"/>
              </a:spcBef>
              <a:spcAft>
                <a:spcPts val="0"/>
              </a:spcAft>
              <a:buSzPct val="80000"/>
              <a:buChar char="►"/>
            </a:pPr>
            <a:r>
              <a:rPr lang="tr-TR"/>
              <a:t>echo merhaba &gt; merhaba.txt</a:t>
            </a:r>
            <a:endParaRPr/>
          </a:p>
          <a:p>
            <a:pPr indent="-342900" lvl="0" marL="342900" rtl="0" algn="l">
              <a:spcBef>
                <a:spcPts val="1000"/>
              </a:spcBef>
              <a:spcAft>
                <a:spcPts val="0"/>
              </a:spcAft>
              <a:buSzPct val="80000"/>
              <a:buChar char="►"/>
            </a:pPr>
            <a:r>
              <a:rPr lang="tr-TR"/>
              <a:t>type merhaba.txt</a:t>
            </a:r>
            <a:endParaRPr/>
          </a:p>
          <a:p>
            <a:pPr indent="-342900" lvl="0" marL="342900" rtl="0" algn="l">
              <a:spcBef>
                <a:spcPts val="1000"/>
              </a:spcBef>
              <a:spcAft>
                <a:spcPts val="0"/>
              </a:spcAft>
              <a:buSzPct val="80000"/>
              <a:buChar char="►"/>
            </a:pPr>
            <a:r>
              <a:rPr lang="tr-TR"/>
              <a:t>echo selam &gt;&gt; merhaba.txt</a:t>
            </a:r>
            <a:endParaRPr/>
          </a:p>
          <a:p>
            <a:pPr indent="-342900" lvl="0" marL="342900" rtl="0" algn="l">
              <a:spcBef>
                <a:spcPts val="1000"/>
              </a:spcBef>
              <a:spcAft>
                <a:spcPts val="0"/>
              </a:spcAft>
              <a:buSzPct val="80000"/>
              <a:buChar char="►"/>
            </a:pPr>
            <a:r>
              <a:rPr lang="tr-TR"/>
              <a:t>type merhaba.txt</a:t>
            </a:r>
            <a:endParaRPr/>
          </a:p>
          <a:p>
            <a:pPr indent="-342900" lvl="0" marL="342900" rtl="0" algn="l">
              <a:spcBef>
                <a:spcPts val="1000"/>
              </a:spcBef>
              <a:spcAft>
                <a:spcPts val="0"/>
              </a:spcAft>
              <a:buSzPct val="80000"/>
              <a:buChar char="►"/>
            </a:pPr>
            <a:r>
              <a:rPr lang="tr-TR"/>
              <a:t>cls</a:t>
            </a:r>
            <a:endParaRPr/>
          </a:p>
          <a:p>
            <a:pPr indent="-342900" lvl="0" marL="342900" rtl="0" algn="l">
              <a:spcBef>
                <a:spcPts val="1000"/>
              </a:spcBef>
              <a:spcAft>
                <a:spcPts val="0"/>
              </a:spcAft>
              <a:buSzPct val="80000"/>
              <a:buChar char="►"/>
            </a:pPr>
            <a:r>
              <a:rPr lang="tr-TR"/>
              <a:t>echo print(merhaba) &gt; merhaba.txt</a:t>
            </a:r>
            <a:endParaRPr/>
          </a:p>
          <a:p>
            <a:pPr indent="-342900" lvl="0" marL="342900" rtl="0" algn="l">
              <a:spcBef>
                <a:spcPts val="1000"/>
              </a:spcBef>
              <a:spcAft>
                <a:spcPts val="0"/>
              </a:spcAft>
              <a:buSzPct val="80000"/>
              <a:buChar char="►"/>
            </a:pPr>
            <a:r>
              <a:rPr lang="tr-TR"/>
              <a:t> ren merhaba.txt merhaba.py</a:t>
            </a:r>
            <a:endParaRPr/>
          </a:p>
          <a:p>
            <a:pPr indent="-342900" lvl="0" marL="342900" rtl="0" algn="l">
              <a:spcBef>
                <a:spcPts val="1000"/>
              </a:spcBef>
              <a:spcAft>
                <a:spcPts val="0"/>
              </a:spcAft>
              <a:buSzPct val="80000"/>
              <a:buChar char="►"/>
            </a:pPr>
            <a:r>
              <a:rPr lang="tr-TR"/>
              <a:t>dir</a:t>
            </a:r>
            <a:endParaRPr/>
          </a:p>
          <a:p>
            <a:pPr indent="-342900" lvl="0" marL="342900" rtl="0" algn="l">
              <a:spcBef>
                <a:spcPts val="1000"/>
              </a:spcBef>
              <a:spcAft>
                <a:spcPts val="0"/>
              </a:spcAft>
              <a:buSzPct val="80000"/>
              <a:buChar char="►"/>
            </a:pPr>
            <a:r>
              <a:rPr lang="tr-TR"/>
              <a:t>python merhaba.py</a:t>
            </a:r>
            <a:endParaRPr/>
          </a:p>
          <a:p>
            <a:pPr indent="-342900" lvl="0" marL="342900" rtl="0" algn="l">
              <a:spcBef>
                <a:spcPts val="1000"/>
              </a:spcBef>
              <a:spcAft>
                <a:spcPts val="0"/>
              </a:spcAft>
              <a:buSzPct val="80000"/>
              <a:buChar char="►"/>
            </a:pPr>
            <a:r>
              <a:rPr lang="tr-TR"/>
              <a:t>rem dosya adı</a:t>
            </a:r>
            <a:endParaRPr/>
          </a:p>
          <a:p>
            <a:pPr indent="-248920" lvl="0" marL="342900" rtl="0" algn="l">
              <a:spcBef>
                <a:spcPts val="1000"/>
              </a:spcBef>
              <a:spcAft>
                <a:spcPts val="0"/>
              </a:spcAft>
              <a:buSzPct val="80000"/>
              <a:buNone/>
            </a:pPr>
            <a:r>
              <a:t/>
            </a:r>
            <a:endParaRPr/>
          </a:p>
          <a:p>
            <a:pPr indent="-248920" lvl="0" marL="342900" rtl="0" algn="l">
              <a:spcBef>
                <a:spcPts val="1000"/>
              </a:spcBef>
              <a:spcAft>
                <a:spcPts val="0"/>
              </a:spcAft>
              <a:buSzPct val="800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Hazırlık</a:t>
            </a:r>
            <a:endParaRPr/>
          </a:p>
        </p:txBody>
      </p:sp>
      <p:sp>
        <p:nvSpPr>
          <p:cNvPr id="172" name="Google Shape;172;p2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Python3 İndirme </a:t>
            </a:r>
            <a:endParaRPr/>
          </a:p>
          <a:p>
            <a:pPr indent="-342900" lvl="0" marL="342900" rtl="0" algn="l">
              <a:spcBef>
                <a:spcPts val="1000"/>
              </a:spcBef>
              <a:spcAft>
                <a:spcPts val="0"/>
              </a:spcAft>
              <a:buSzPts val="1600"/>
              <a:buChar char="►"/>
            </a:pPr>
            <a:r>
              <a:rPr lang="tr-TR"/>
              <a:t>Nmap kurma</a:t>
            </a:r>
            <a:endParaRPr/>
          </a:p>
          <a:p>
            <a:pPr indent="-342900" lvl="0" marL="342900" rtl="0" algn="l">
              <a:spcBef>
                <a:spcPts val="1000"/>
              </a:spcBef>
              <a:spcAft>
                <a:spcPts val="0"/>
              </a:spcAft>
              <a:buSzPts val="1600"/>
              <a:buChar char="►"/>
            </a:pPr>
            <a:r>
              <a:rPr lang="tr-TR"/>
              <a:t>Dosya Uzantıları Ayarları</a:t>
            </a:r>
            <a:endParaRPr/>
          </a:p>
          <a:p>
            <a:pPr indent="-342900" lvl="0" marL="342900" rtl="0" algn="l">
              <a:spcBef>
                <a:spcPts val="1000"/>
              </a:spcBef>
              <a:spcAft>
                <a:spcPts val="0"/>
              </a:spcAft>
              <a:buSzPts val="1600"/>
              <a:buChar char="►"/>
            </a:pPr>
            <a:r>
              <a:rPr lang="tr-TR"/>
              <a:t>Telnet Aktifleştirme</a:t>
            </a:r>
            <a:endParaRPr/>
          </a:p>
          <a:p>
            <a:pPr indent="-342900" lvl="0" marL="342900" rtl="0" algn="l">
              <a:spcBef>
                <a:spcPts val="1000"/>
              </a:spcBef>
              <a:spcAft>
                <a:spcPts val="0"/>
              </a:spcAft>
              <a:buSzPts val="1600"/>
              <a:buChar char="►"/>
            </a:pPr>
            <a:r>
              <a:rPr lang="tr-TR"/>
              <a:t>Burp suite indirme</a:t>
            </a:r>
            <a:endParaRPr/>
          </a:p>
          <a:p>
            <a:pPr indent="-342900" lvl="0" marL="342900" rtl="0" algn="l">
              <a:spcBef>
                <a:spcPts val="1000"/>
              </a:spcBef>
              <a:spcAft>
                <a:spcPts val="0"/>
              </a:spcAft>
              <a:buSzPts val="1600"/>
              <a:buChar char="►"/>
            </a:pPr>
            <a:r>
              <a:rPr lang="tr-TR"/>
              <a:t>Laboratuvarımızı Kuralım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pic>
        <p:nvPicPr>
          <p:cNvPr id="341" name="Google Shape;341;p40"/>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342" name="Google Shape;342;p40"/>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343" name="Google Shape;343;p40"/>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44" name="Google Shape;344;p40"/>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345" name="Google Shape;345;p40"/>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346" name="Google Shape;346;p4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7" name="Google Shape;347;p40"/>
          <p:cNvSpPr txBox="1"/>
          <p:nvPr>
            <p:ph type="title"/>
          </p:nvPr>
        </p:nvSpPr>
        <p:spPr>
          <a:xfrm>
            <a:off x="636916" y="4542503"/>
            <a:ext cx="9184606" cy="11798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700"/>
              <a:buFont typeface="Century Gothic"/>
              <a:buNone/>
            </a:pPr>
            <a:r>
              <a:rPr lang="tr-TR" sz="4700"/>
              <a:t>Terminal Kısa Yoları  Yapıştırma</a:t>
            </a:r>
            <a:endParaRPr/>
          </a:p>
        </p:txBody>
      </p:sp>
      <p:pic>
        <p:nvPicPr>
          <p:cNvPr descr="control + shift + v - MTG Blog" id="348" name="Google Shape;348;p40"/>
          <p:cNvPicPr preferRelativeResize="0"/>
          <p:nvPr>
            <p:ph idx="1" type="body"/>
          </p:nvPr>
        </p:nvPicPr>
        <p:blipFill rotWithShape="1">
          <a:blip r:embed="rId8">
            <a:alphaModFix/>
          </a:blip>
          <a:srcRect b="-2" l="0" r="557" t="0"/>
          <a:stretch/>
        </p:blipFill>
        <p:spPr>
          <a:xfrm>
            <a:off x="635458" y="640080"/>
            <a:ext cx="9186063" cy="3602736"/>
          </a:xfrm>
          <a:prstGeom prst="rect">
            <a:avLst/>
          </a:prstGeom>
          <a:noFill/>
          <a:ln>
            <a:noFill/>
          </a:ln>
          <a:effectLst>
            <a:outerShdw blurRad="50800" rotWithShape="0" algn="t" dir="5400000" dist="38100">
              <a:srgbClr val="000000">
                <a:alpha val="4274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Klavye kısa yoları kopyalama</a:t>
            </a:r>
            <a:endParaRPr/>
          </a:p>
        </p:txBody>
      </p:sp>
      <p:sp>
        <p:nvSpPr>
          <p:cNvPr descr="4 Modi per Soddisfare i Bisogni dei tuoi Sim - wikiHow" id="354" name="Google Shape;354;p41"/>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elektronik donanım, klavye, giriş cihazı, ofis ekipmanı içeren bir resim&#10;&#10;Yapay zeka tarafından oluşturulan içerik yanlış olabilir." id="355" name="Google Shape;355;p41"/>
          <p:cNvPicPr preferRelativeResize="0"/>
          <p:nvPr>
            <p:ph idx="1" type="body"/>
          </p:nvPr>
        </p:nvPicPr>
        <p:blipFill rotWithShape="1">
          <a:blip r:embed="rId3">
            <a:alphaModFix/>
          </a:blip>
          <a:srcRect b="0" l="0" r="0" t="0"/>
          <a:stretch/>
        </p:blipFill>
        <p:spPr>
          <a:xfrm>
            <a:off x="2779713" y="2052638"/>
            <a:ext cx="5594349" cy="41957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42"/>
          <p:cNvSpPr txBox="1"/>
          <p:nvPr>
            <p:ph type="title"/>
          </p:nvPr>
        </p:nvSpPr>
        <p:spPr>
          <a:xfrm>
            <a:off x="648930" y="629266"/>
            <a:ext cx="3322912" cy="16419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tr-TR"/>
              <a:t>Klavye kısa yolları tab </a:t>
            </a:r>
            <a:endParaRPr/>
          </a:p>
        </p:txBody>
      </p:sp>
      <p:pic>
        <p:nvPicPr>
          <p:cNvPr descr="Tab tuşu ne işe yarar, nasıl kullanılır ? - Sazlıköy Hilmi Fırat Ortaokulu" id="361" name="Google Shape;361;p42"/>
          <p:cNvPicPr preferRelativeResize="0"/>
          <p:nvPr/>
        </p:nvPicPr>
        <p:blipFill rotWithShape="1">
          <a:blip r:embed="rId4">
            <a:alphaModFix/>
          </a:blip>
          <a:srcRect b="-1" l="703" r="30217" t="0"/>
          <a:stretch/>
        </p:blipFill>
        <p:spPr>
          <a:xfrm>
            <a:off x="4619544" y="609601"/>
            <a:ext cx="6924756" cy="5638797"/>
          </a:xfrm>
          <a:prstGeom prst="rect">
            <a:avLst/>
          </a:prstGeom>
          <a:noFill/>
          <a:ln>
            <a:noFill/>
          </a:ln>
          <a:effectLst>
            <a:outerShdw blurRad="50800" rotWithShape="0" algn="t" dir="5400000" dist="38100">
              <a:srgbClr val="000000">
                <a:alpha val="42745"/>
              </a:srgbClr>
            </a:outerShdw>
          </a:effectLst>
        </p:spPr>
      </p:pic>
      <p:sp>
        <p:nvSpPr>
          <p:cNvPr id="362" name="Google Shape;362;p42"/>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3" name="Google Shape;363;p42"/>
          <p:cNvSpPr txBox="1"/>
          <p:nvPr>
            <p:ph idx="1" type="body"/>
          </p:nvPr>
        </p:nvSpPr>
        <p:spPr>
          <a:xfrm>
            <a:off x="647701" y="2438401"/>
            <a:ext cx="3324141" cy="3809998"/>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descr="ekran görüntüsü, metin içeren bir resim&#10;&#10;Yapay zeka tarafından oluşturulan içerik yanlış olabilir." id="369" name="Google Shape;369;p43"/>
          <p:cNvSpPr txBox="1"/>
          <p:nvPr>
            <p:ph idx="1" type="body"/>
          </p:nvPr>
        </p:nvSpPr>
        <p:spPr>
          <a:xfrm>
            <a:off x="0" y="2209520"/>
            <a:ext cx="7459132" cy="4195762"/>
          </a:xfrm>
          <a:prstGeom prst="rect">
            <a:avLst/>
          </a:prstGeom>
          <a:noFill/>
          <a:ln>
            <a:noFill/>
          </a:ln>
        </p:spPr>
      </p:sp>
      <p:pic>
        <p:nvPicPr>
          <p:cNvPr descr="Ok tuşu png | PNGWing" id="370" name="Google Shape;370;p43"/>
          <p:cNvPicPr preferRelativeResize="0"/>
          <p:nvPr/>
        </p:nvPicPr>
        <p:blipFill rotWithShape="1">
          <a:blip r:embed="rId3">
            <a:alphaModFix/>
          </a:blip>
          <a:srcRect b="0" l="0" r="0" t="0"/>
          <a:stretch/>
        </p:blipFill>
        <p:spPr>
          <a:xfrm>
            <a:off x="7459132" y="4059955"/>
            <a:ext cx="3429000" cy="2238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Lan İp Adresi Öğrenme İpconfig</a:t>
            </a:r>
            <a:endParaRPr/>
          </a:p>
        </p:txBody>
      </p:sp>
      <p:sp>
        <p:nvSpPr>
          <p:cNvPr descr="ekran görüntüsü içeren bir resim&#10;&#10;Yapay zeka tarafından oluşturulan içerik yanlış olabilir." id="376" name="Google Shape;376;p44"/>
          <p:cNvSpPr txBox="1"/>
          <p:nvPr>
            <p:ph idx="1" type="body"/>
          </p:nvPr>
        </p:nvSpPr>
        <p:spPr>
          <a:xfrm>
            <a:off x="1847322" y="2052638"/>
            <a:ext cx="7459132" cy="4195762"/>
          </a:xfrm>
          <a:prstGeom prst="rect">
            <a:avLst/>
          </a:prstGeom>
          <a:no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type="title"/>
          </p:nvPr>
        </p:nvSpPr>
        <p:spPr>
          <a:xfrm>
            <a:off x="0" y="2644878"/>
            <a:ext cx="12191999" cy="407055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Laboratuvarımızı Kuralım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6"/>
          <p:cNvPicPr preferRelativeResize="0"/>
          <p:nvPr/>
        </p:nvPicPr>
        <p:blipFill rotWithShape="1">
          <a:blip r:embed="rId3">
            <a:alphaModFix/>
          </a:blip>
          <a:srcRect b="0" l="0" r="0" t="0"/>
          <a:stretch/>
        </p:blipFill>
        <p:spPr>
          <a:xfrm>
            <a:off x="-155864" y="1163783"/>
            <a:ext cx="12347864" cy="5829300"/>
          </a:xfrm>
          <a:prstGeom prst="rect">
            <a:avLst/>
          </a:prstGeom>
          <a:noFill/>
          <a:ln>
            <a:noFill/>
          </a:ln>
        </p:spPr>
      </p:pic>
      <p:sp>
        <p:nvSpPr>
          <p:cNvPr id="387" name="Google Shape;387;p46"/>
          <p:cNvSpPr txBox="1"/>
          <p:nvPr>
            <p:ph type="title"/>
          </p:nvPr>
        </p:nvSpPr>
        <p:spPr>
          <a:xfrm>
            <a:off x="645503" y="269343"/>
            <a:ext cx="9404350" cy="14001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Tarayıcı Açın Githuba girelim </a:t>
            </a:r>
            <a:endParaRPr/>
          </a:p>
          <a:p>
            <a:pPr indent="-190500" lvl="0" marL="457200" rtl="0" algn="l">
              <a:spcBef>
                <a:spcPts val="0"/>
              </a:spcBef>
              <a:spcAft>
                <a:spcPts val="0"/>
              </a:spcAft>
              <a:buClr>
                <a:schemeClr val="lt2"/>
              </a:buClr>
              <a:buSzPts val="4200"/>
              <a:buFont typeface="Century Gothic"/>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Arama Kutusuna Gidin</a:t>
            </a:r>
            <a:endParaRPr/>
          </a:p>
        </p:txBody>
      </p:sp>
      <p:pic>
        <p:nvPicPr>
          <p:cNvPr id="393" name="Google Shape;393;p47"/>
          <p:cNvPicPr preferRelativeResize="0"/>
          <p:nvPr>
            <p:ph idx="1" type="body"/>
          </p:nvPr>
        </p:nvPicPr>
        <p:blipFill rotWithShape="1">
          <a:blip r:embed="rId3">
            <a:alphaModFix/>
          </a:blip>
          <a:srcRect b="0" l="0" r="0" t="0"/>
          <a:stretch/>
        </p:blipFill>
        <p:spPr>
          <a:xfrm>
            <a:off x="0" y="1350818"/>
            <a:ext cx="12192000" cy="550718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Arama kutusuna emre454 Yazın</a:t>
            </a:r>
            <a:br>
              <a:rPr lang="tr-TR"/>
            </a:br>
            <a:r>
              <a:rPr lang="tr-TR"/>
              <a:t>Ardından Enter Basın</a:t>
            </a:r>
            <a:endParaRPr/>
          </a:p>
        </p:txBody>
      </p:sp>
      <p:pic>
        <p:nvPicPr>
          <p:cNvPr id="399" name="Google Shape;399;p48"/>
          <p:cNvPicPr preferRelativeResize="0"/>
          <p:nvPr>
            <p:ph idx="1" type="body"/>
          </p:nvPr>
        </p:nvPicPr>
        <p:blipFill rotWithShape="1">
          <a:blip r:embed="rId3">
            <a:alphaModFix/>
          </a:blip>
          <a:srcRect b="0" l="0" r="0" t="0"/>
          <a:stretch/>
        </p:blipFill>
        <p:spPr>
          <a:xfrm>
            <a:off x="0" y="2079411"/>
            <a:ext cx="12192000" cy="50383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Users Tıklayın</a:t>
            </a:r>
            <a:endParaRPr/>
          </a:p>
        </p:txBody>
      </p:sp>
      <p:pic>
        <p:nvPicPr>
          <p:cNvPr id="405" name="Google Shape;405;p49"/>
          <p:cNvPicPr preferRelativeResize="0"/>
          <p:nvPr>
            <p:ph idx="1" type="body"/>
          </p:nvPr>
        </p:nvPicPr>
        <p:blipFill rotWithShape="1">
          <a:blip r:embed="rId3">
            <a:alphaModFix/>
          </a:blip>
          <a:srcRect b="0" l="0" r="0" t="0"/>
          <a:stretch/>
        </p:blipFill>
        <p:spPr>
          <a:xfrm>
            <a:off x="0" y="1288473"/>
            <a:ext cx="12192000" cy="56942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646111" y="452718"/>
            <a:ext cx="9404723" cy="598465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Python 3 indirme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Emre454 kulanıcısına tıklayın</a:t>
            </a:r>
            <a:endParaRPr/>
          </a:p>
        </p:txBody>
      </p:sp>
      <p:pic>
        <p:nvPicPr>
          <p:cNvPr id="411" name="Google Shape;411;p50"/>
          <p:cNvPicPr preferRelativeResize="0"/>
          <p:nvPr>
            <p:ph idx="1" type="body"/>
          </p:nvPr>
        </p:nvPicPr>
        <p:blipFill rotWithShape="1">
          <a:blip r:embed="rId3">
            <a:alphaModFix/>
          </a:blip>
          <a:srcRect b="0" l="0" r="0" t="0"/>
          <a:stretch/>
        </p:blipFill>
        <p:spPr>
          <a:xfrm>
            <a:off x="0" y="2647264"/>
            <a:ext cx="11596255" cy="42107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Lab Deposuna Girin</a:t>
            </a:r>
            <a:endParaRPr/>
          </a:p>
        </p:txBody>
      </p:sp>
      <p:pic>
        <p:nvPicPr>
          <p:cNvPr id="417" name="Google Shape;417;p51"/>
          <p:cNvPicPr preferRelativeResize="0"/>
          <p:nvPr>
            <p:ph idx="1" type="body"/>
          </p:nvPr>
        </p:nvPicPr>
        <p:blipFill rotWithShape="1">
          <a:blip r:embed="rId3">
            <a:alphaModFix/>
          </a:blip>
          <a:srcRect b="0" l="0" r="0" t="0"/>
          <a:stretch/>
        </p:blipFill>
        <p:spPr>
          <a:xfrm>
            <a:off x="-83127" y="1995982"/>
            <a:ext cx="12275127" cy="4997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Code Kısmına Tıklayın</a:t>
            </a:r>
            <a:endParaRPr/>
          </a:p>
        </p:txBody>
      </p:sp>
      <p:pic>
        <p:nvPicPr>
          <p:cNvPr id="423" name="Google Shape;423;p52"/>
          <p:cNvPicPr preferRelativeResize="0"/>
          <p:nvPr>
            <p:ph idx="1" type="body"/>
          </p:nvPr>
        </p:nvPicPr>
        <p:blipFill rotWithShape="1">
          <a:blip r:embed="rId3">
            <a:alphaModFix/>
          </a:blip>
          <a:srcRect b="0" l="0" r="0" t="0"/>
          <a:stretch/>
        </p:blipFill>
        <p:spPr>
          <a:xfrm>
            <a:off x="0" y="1569028"/>
            <a:ext cx="12192000" cy="528897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Url Kopyalayın</a:t>
            </a:r>
            <a:endParaRPr/>
          </a:p>
        </p:txBody>
      </p:sp>
      <p:pic>
        <p:nvPicPr>
          <p:cNvPr id="429" name="Google Shape;429;p53"/>
          <p:cNvPicPr preferRelativeResize="0"/>
          <p:nvPr>
            <p:ph idx="1" type="body"/>
          </p:nvPr>
        </p:nvPicPr>
        <p:blipFill rotWithShape="1">
          <a:blip r:embed="rId3">
            <a:alphaModFix/>
          </a:blip>
          <a:srcRect b="0" l="0" r="0" t="0"/>
          <a:stretch/>
        </p:blipFill>
        <p:spPr>
          <a:xfrm>
            <a:off x="0" y="1475509"/>
            <a:ext cx="12192000" cy="53824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Laboratuvarımızı Kuralım</a:t>
            </a:r>
            <a:endParaRPr/>
          </a:p>
        </p:txBody>
      </p:sp>
      <p:sp>
        <p:nvSpPr>
          <p:cNvPr id="435" name="Google Shape;435;p54"/>
          <p:cNvSpPr txBox="1"/>
          <p:nvPr>
            <p:ph idx="1" type="body"/>
          </p:nvPr>
        </p:nvSpPr>
        <p:spPr>
          <a:xfrm>
            <a:off x="0" y="2052917"/>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 Komut Satırına gidelim  Desktop Girelim</a:t>
            </a:r>
            <a:endParaRPr/>
          </a:p>
          <a:p>
            <a:pPr indent="-342900" lvl="0" marL="342900" rtl="0" algn="l">
              <a:spcBef>
                <a:spcPts val="1000"/>
              </a:spcBef>
              <a:spcAft>
                <a:spcPts val="0"/>
              </a:spcAft>
              <a:buSzPts val="1600"/>
              <a:buChar char="►"/>
            </a:pPr>
            <a:r>
              <a:rPr lang="tr-TR"/>
              <a:t>git clone lab dosyamızı indirelim kod:</a:t>
            </a:r>
            <a:endParaRPr/>
          </a:p>
          <a:p>
            <a:pPr indent="-342900" lvl="0" marL="342900" rtl="0" algn="l">
              <a:spcBef>
                <a:spcPts val="1000"/>
              </a:spcBef>
              <a:spcAft>
                <a:spcPts val="0"/>
              </a:spcAft>
              <a:buSzPts val="1600"/>
              <a:buChar char="►"/>
            </a:pPr>
            <a:r>
              <a:rPr lang="tr-TR"/>
              <a:t> git clone https://github.com/emre454/lab.git</a:t>
            </a:r>
            <a:endParaRPr/>
          </a:p>
          <a:p>
            <a:pPr indent="-241300" lvl="0" marL="342900" rtl="0" algn="l">
              <a:spcBef>
                <a:spcPts val="1000"/>
              </a:spcBef>
              <a:spcAft>
                <a:spcPts val="0"/>
              </a:spcAft>
              <a:buSzPts val="1600"/>
              <a:buNone/>
            </a:pPr>
            <a:r>
              <a:t/>
            </a:r>
            <a:endParaRPr/>
          </a:p>
        </p:txBody>
      </p:sp>
      <p:pic>
        <p:nvPicPr>
          <p:cNvPr id="436" name="Google Shape;436;p54"/>
          <p:cNvPicPr preferRelativeResize="0"/>
          <p:nvPr/>
        </p:nvPicPr>
        <p:blipFill rotWithShape="1">
          <a:blip r:embed="rId3">
            <a:alphaModFix/>
          </a:blip>
          <a:srcRect b="0" l="0" r="0" t="0"/>
          <a:stretch/>
        </p:blipFill>
        <p:spPr>
          <a:xfrm>
            <a:off x="7065818" y="321100"/>
            <a:ext cx="5205845" cy="6536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İp Adreslerimizi Öğrenelim</a:t>
            </a:r>
            <a:endParaRPr/>
          </a:p>
        </p:txBody>
      </p:sp>
      <p:sp>
        <p:nvSpPr>
          <p:cNvPr id="442" name="Google Shape;442;p55"/>
          <p:cNvSpPr txBox="1"/>
          <p:nvPr>
            <p:ph idx="1" type="body"/>
          </p:nvPr>
        </p:nvSpPr>
        <p:spPr>
          <a:xfrm>
            <a:off x="1" y="2052918"/>
            <a:ext cx="5576582"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Komut Satırını Açın ve  lab dosyasına gidin</a:t>
            </a:r>
            <a:endParaRPr/>
          </a:p>
          <a:p>
            <a:pPr indent="-342900" lvl="0" marL="342900" rtl="0" algn="l">
              <a:spcBef>
                <a:spcPts val="1000"/>
              </a:spcBef>
              <a:spcAft>
                <a:spcPts val="0"/>
              </a:spcAft>
              <a:buSzPts val="1600"/>
              <a:buChar char="►"/>
            </a:pPr>
            <a:r>
              <a:rPr lang="tr-TR"/>
              <a:t>‘’’ python  ip_isim_client.py ‘’’ yazın</a:t>
            </a:r>
            <a:endParaRPr/>
          </a:p>
          <a:p>
            <a:pPr indent="-342900" lvl="0" marL="342900" rtl="0" algn="l">
              <a:spcBef>
                <a:spcPts val="1000"/>
              </a:spcBef>
              <a:spcAft>
                <a:spcPts val="0"/>
              </a:spcAft>
              <a:buSzPts val="1600"/>
              <a:buChar char="►"/>
            </a:pPr>
            <a:r>
              <a:rPr lang="tr-TR"/>
              <a:t>Sunucu ip adresine söylenen ip adresini girin </a:t>
            </a:r>
            <a:endParaRPr/>
          </a:p>
          <a:p>
            <a:pPr indent="-342900" lvl="0" marL="342900" rtl="0" algn="l">
              <a:spcBef>
                <a:spcPts val="1000"/>
              </a:spcBef>
              <a:spcAft>
                <a:spcPts val="0"/>
              </a:spcAft>
              <a:buSzPts val="1600"/>
              <a:buChar char="►"/>
            </a:pPr>
            <a:r>
              <a:rPr lang="tr-TR"/>
              <a:t>Daha sonra isminiz ve lan ip adresiniz girin lan ip adresini öğrenmek için </a:t>
            </a:r>
            <a:endParaRPr/>
          </a:p>
          <a:p>
            <a:pPr indent="-342900" lvl="0" marL="342900" rtl="0" algn="l">
              <a:spcBef>
                <a:spcPts val="1000"/>
              </a:spcBef>
              <a:spcAft>
                <a:spcPts val="0"/>
              </a:spcAft>
              <a:buSzPts val="1600"/>
              <a:buChar char="►"/>
            </a:pPr>
            <a:r>
              <a:rPr lang="tr-TR"/>
              <a:t> komut satırına ipconfig yazabilirsin</a:t>
            </a:r>
            <a:endParaRPr/>
          </a:p>
        </p:txBody>
      </p:sp>
      <p:pic>
        <p:nvPicPr>
          <p:cNvPr id="443" name="Google Shape;443;p55"/>
          <p:cNvPicPr preferRelativeResize="0"/>
          <p:nvPr/>
        </p:nvPicPr>
        <p:blipFill rotWithShape="1">
          <a:blip r:embed="rId3">
            <a:alphaModFix/>
          </a:blip>
          <a:srcRect b="0" l="0" r="0" t="0"/>
          <a:stretch/>
        </p:blipFill>
        <p:spPr>
          <a:xfrm>
            <a:off x="5576582" y="1319663"/>
            <a:ext cx="7585098" cy="47357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Web Konusu Ve Konu Başlıkları</a:t>
            </a:r>
            <a:endParaRPr/>
          </a:p>
        </p:txBody>
      </p:sp>
      <p:sp>
        <p:nvSpPr>
          <p:cNvPr id="449" name="Google Shape;449;p5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tr-TR"/>
              <a:t>Web nedir Hangi Protokole Çalışır</a:t>
            </a:r>
            <a:endParaRPr/>
          </a:p>
          <a:p>
            <a:pPr indent="0" lvl="0" marL="0" rtl="0" algn="l">
              <a:spcBef>
                <a:spcPts val="1000"/>
              </a:spcBef>
              <a:spcAft>
                <a:spcPts val="0"/>
              </a:spcAft>
              <a:buSzPts val="1600"/>
              <a:buNone/>
            </a:pPr>
            <a:r>
              <a:rPr lang="tr-TR"/>
              <a:t>Tarayıcı nedir \ Header nedir</a:t>
            </a:r>
            <a:endParaRPr/>
          </a:p>
          <a:p>
            <a:pPr indent="0" lvl="0" marL="0" rtl="0" algn="l">
              <a:spcBef>
                <a:spcPts val="1000"/>
              </a:spcBef>
              <a:spcAft>
                <a:spcPts val="0"/>
              </a:spcAft>
              <a:buSzPts val="16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Web siteleri</a:t>
            </a:r>
            <a:endParaRPr/>
          </a:p>
        </p:txBody>
      </p:sp>
      <p:sp>
        <p:nvSpPr>
          <p:cNvPr id="455" name="Google Shape;455;p5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b="1" lang="tr-TR"/>
              <a:t>Web siteleri de tıpkı bir uzaktan masaüstü bağlantısı gibidir.</a:t>
            </a:r>
            <a:r>
              <a:rPr lang="tr-TR"/>
              <a:t> Nasıl ki bir bilgisayarına uzaktan bağlandığında, uzak bilgisayarın ekranını görürsün ve ona komutlar gönderirsin, web tarayıcısı da sana web sunucusunun "ekranını" gösterir. Sunucu, verileri (HTML, CSS, JavaScript) gönderir, sen de o verilerle etkileşime geçersin.</a:t>
            </a:r>
            <a:endParaRPr/>
          </a:p>
          <a:p>
            <a:pPr indent="-342900" lvl="0" marL="342900" rtl="0" algn="l">
              <a:spcBef>
                <a:spcPts val="1000"/>
              </a:spcBef>
              <a:spcAft>
                <a:spcPts val="0"/>
              </a:spcAft>
              <a:buSzPts val="1600"/>
              <a:buChar char="►"/>
            </a:pPr>
            <a:r>
              <a:rPr lang="tr-TR"/>
              <a:t>Özetle:</a:t>
            </a:r>
            <a:endParaRPr/>
          </a:p>
          <a:p>
            <a:pPr indent="-342900" lvl="0" marL="342900" rtl="0" algn="l">
              <a:spcBef>
                <a:spcPts val="1000"/>
              </a:spcBef>
              <a:spcAft>
                <a:spcPts val="0"/>
              </a:spcAft>
              <a:buSzPts val="1600"/>
              <a:buFont typeface="Arial"/>
              <a:buChar char="•"/>
            </a:pPr>
            <a:r>
              <a:rPr b="1" lang="tr-TR"/>
              <a:t>Uzak masaüstü (Remote Desktop):</a:t>
            </a:r>
            <a:r>
              <a:rPr lang="tr-TR"/>
              <a:t> Uzak bir bilgisayarın ekranını görürsün, ama o bilgisayar çalışıyor. Sen sadece görüntüyü alıyorsun.</a:t>
            </a:r>
            <a:endParaRPr/>
          </a:p>
          <a:p>
            <a:pPr indent="-342900" lvl="0" marL="342900" rtl="0" algn="l">
              <a:spcBef>
                <a:spcPts val="1000"/>
              </a:spcBef>
              <a:spcAft>
                <a:spcPts val="0"/>
              </a:spcAft>
              <a:buSzPts val="1600"/>
              <a:buFont typeface="Arial"/>
              <a:buChar char="•"/>
            </a:pPr>
            <a:r>
              <a:rPr b="1" lang="tr-TR"/>
              <a:t>Web tarayıcısı:</a:t>
            </a:r>
            <a:r>
              <a:rPr lang="tr-TR"/>
              <a:t> Web sunucusunun "ekranını" görürsün. Sunucu sana verileri gönderir, ve sen o verilerle etkileşime girersin.</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Web nedir Url Yapısı</a:t>
            </a:r>
            <a:endParaRPr/>
          </a:p>
        </p:txBody>
      </p:sp>
      <p:pic>
        <p:nvPicPr>
          <p:cNvPr id="461" name="Google Shape;461;p58"/>
          <p:cNvPicPr preferRelativeResize="0"/>
          <p:nvPr>
            <p:ph idx="1" type="body"/>
          </p:nvPr>
        </p:nvPicPr>
        <p:blipFill rotWithShape="1">
          <a:blip r:embed="rId3">
            <a:alphaModFix/>
          </a:blip>
          <a:srcRect b="0" l="0" r="0" t="0"/>
          <a:stretch/>
        </p:blipFill>
        <p:spPr>
          <a:xfrm>
            <a:off x="0" y="1444336"/>
            <a:ext cx="12192000" cy="550718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Web nedir Url Yapısı</a:t>
            </a:r>
            <a:endParaRPr/>
          </a:p>
        </p:txBody>
      </p:sp>
      <p:pic>
        <p:nvPicPr>
          <p:cNvPr id="467" name="Google Shape;467;p59"/>
          <p:cNvPicPr preferRelativeResize="0"/>
          <p:nvPr/>
        </p:nvPicPr>
        <p:blipFill rotWithShape="1">
          <a:blip r:embed="rId3">
            <a:alphaModFix/>
          </a:blip>
          <a:srcRect b="0" l="0" r="0" t="0"/>
          <a:stretch/>
        </p:blipFill>
        <p:spPr>
          <a:xfrm>
            <a:off x="0" y="1932709"/>
            <a:ext cx="12192000" cy="52281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pic>
        <p:nvPicPr>
          <p:cNvPr id="182" name="Google Shape;182;p24"/>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183" name="Google Shape;183;p24"/>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184" name="Google Shape;184;p24"/>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185" name="Google Shape;185;p24"/>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186" name="Google Shape;186;p24"/>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187" name="Google Shape;187;p2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8" name="Google Shape;188;p24"/>
          <p:cNvSpPr txBox="1"/>
          <p:nvPr>
            <p:ph type="title"/>
          </p:nvPr>
        </p:nvSpPr>
        <p:spPr>
          <a:xfrm>
            <a:off x="6683829" y="1447800"/>
            <a:ext cx="4397828" cy="33295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6000"/>
              <a:buFont typeface="Century Gothic"/>
              <a:buNone/>
            </a:pPr>
            <a:r>
              <a:rPr b="0" i="0" lang="tr-TR" sz="6000">
                <a:solidFill>
                  <a:schemeClr val="lt2"/>
                </a:solidFill>
                <a:latin typeface="Century Gothic"/>
                <a:ea typeface="Century Gothic"/>
                <a:cs typeface="Century Gothic"/>
                <a:sym typeface="Century Gothic"/>
              </a:rPr>
              <a:t>Python3 İndirme Adım-1</a:t>
            </a:r>
            <a:endParaRPr b="0" i="0" sz="6000">
              <a:solidFill>
                <a:schemeClr val="lt2"/>
              </a:solidFill>
              <a:latin typeface="Century Gothic"/>
              <a:ea typeface="Century Gothic"/>
              <a:cs typeface="Century Gothic"/>
              <a:sym typeface="Century Gothic"/>
            </a:endParaRPr>
          </a:p>
        </p:txBody>
      </p:sp>
      <p:pic>
        <p:nvPicPr>
          <p:cNvPr id="189" name="Google Shape;189;p24"/>
          <p:cNvPicPr preferRelativeResize="0"/>
          <p:nvPr/>
        </p:nvPicPr>
        <p:blipFill rotWithShape="1">
          <a:blip r:embed="rId8">
            <a:alphaModFix/>
          </a:blip>
          <a:srcRect b="0" l="0" r="0" t="0"/>
          <a:stretch/>
        </p:blipFill>
        <p:spPr>
          <a:xfrm>
            <a:off x="884955" y="533861"/>
            <a:ext cx="5381368" cy="556213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pic>
        <p:nvPicPr>
          <p:cNvPr id="473" name="Google Shape;473;p60"/>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Header ( Başlıklar ) nedir</a:t>
            </a:r>
            <a:endParaRPr/>
          </a:p>
        </p:txBody>
      </p:sp>
      <p:sp>
        <p:nvSpPr>
          <p:cNvPr id="479" name="Google Shape;479;p6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1600"/>
              <a:buChar char="►"/>
            </a:pPr>
            <a:r>
              <a:rPr lang="tr-TR"/>
              <a:t>Bir web sitesine girdiğinde, tarayıcın(Chrome,firefoxy vb) ve sunucu arasında </a:t>
            </a:r>
            <a:r>
              <a:rPr b="1" lang="tr-TR"/>
              <a:t>HTTP</a:t>
            </a:r>
            <a:r>
              <a:rPr lang="tr-TR"/>
              <a:t> adı verilen bir iletişim kurulur. Bu iletişim, </a:t>
            </a:r>
            <a:r>
              <a:rPr b="1" lang="tr-TR"/>
              <a:t>istek</a:t>
            </a:r>
            <a:r>
              <a:rPr lang="tr-TR"/>
              <a:t> ve </a:t>
            </a:r>
            <a:r>
              <a:rPr b="1" lang="tr-TR"/>
              <a:t>yanıt</a:t>
            </a:r>
            <a:r>
              <a:rPr lang="tr-TR"/>
              <a:t> üzerinden gerçekleşir. Her iki taraf arasında veri alışverişi yapılırken, bazı bilgileri taşıyan </a:t>
            </a:r>
            <a:r>
              <a:rPr b="1" lang="tr-TR"/>
              <a:t>header</a:t>
            </a:r>
            <a:r>
              <a:rPr lang="tr-TR"/>
              <a:t> (başlık) diye adlandırılan özel bir bölüm bulunur.</a:t>
            </a:r>
            <a:endParaRPr/>
          </a:p>
          <a:p>
            <a:pPr indent="-342900" lvl="0" marL="342900" rtl="0" algn="l">
              <a:spcBef>
                <a:spcPts val="1000"/>
              </a:spcBef>
              <a:spcAft>
                <a:spcPts val="0"/>
              </a:spcAft>
              <a:buSzPts val="1600"/>
              <a:buChar char="►"/>
            </a:pPr>
            <a:r>
              <a:rPr lang="tr-TR"/>
              <a:t>Başlıklar, iki tarafın nasıl iletişim kuracağını belirler. Örneğin, tarayıcı </a:t>
            </a:r>
            <a:r>
              <a:rPr b="1" lang="tr-TR"/>
              <a:t>hangi tarayıcıyı kullandığını</a:t>
            </a:r>
            <a:r>
              <a:rPr lang="tr-TR"/>
              <a:t>, </a:t>
            </a:r>
            <a:r>
              <a:rPr b="1" lang="tr-TR"/>
              <a:t>sunucunun hangi türde içerik göndermesi gerektiğini</a:t>
            </a:r>
            <a:r>
              <a:rPr lang="tr-TR"/>
              <a:t> ve </a:t>
            </a:r>
            <a:r>
              <a:rPr b="1" lang="tr-TR"/>
              <a:t>bağlantının nasıl yönetileceğini</a:t>
            </a:r>
            <a:r>
              <a:rPr lang="tr-TR"/>
              <a:t> başlıklarda belirtir. Sunucu ise, yanıt verirken </a:t>
            </a:r>
            <a:r>
              <a:rPr b="1" lang="tr-TR"/>
              <a:t>hangi içeriği göndereceğini</a:t>
            </a:r>
            <a:r>
              <a:rPr lang="tr-TR"/>
              <a:t>, </a:t>
            </a:r>
            <a:r>
              <a:rPr b="1" lang="tr-TR"/>
              <a:t>bu içeriğin uzunluğunu</a:t>
            </a:r>
            <a:r>
              <a:rPr lang="tr-TR"/>
              <a:t> ve </a:t>
            </a:r>
            <a:r>
              <a:rPr b="1" lang="tr-TR"/>
              <a:t>bağlantı durumunu</a:t>
            </a:r>
            <a:r>
              <a:rPr lang="tr-TR"/>
              <a:t> başlıklar aracılığıyla belirler.</a:t>
            </a:r>
            <a:endParaRPr/>
          </a:p>
          <a:p>
            <a:pPr indent="-342900" lvl="0" marL="342900" rtl="0" algn="l">
              <a:spcBef>
                <a:spcPts val="1000"/>
              </a:spcBef>
              <a:spcAft>
                <a:spcPts val="0"/>
              </a:spcAft>
              <a:buSzPts val="1600"/>
              <a:buChar char="►"/>
            </a:pPr>
            <a:r>
              <a:rPr lang="tr-TR"/>
              <a:t>Bu başlıklar sayesinde, web sayfasının içeriği doğru şekilde iletilir ve her şey düzgün bir şekilde çalışır. Kısacası, başlıklar web üzerindeki tüm iletişimin </a:t>
            </a:r>
            <a:r>
              <a:rPr b="1" lang="tr-TR"/>
              <a:t>kurallarını ve detaylarını</a:t>
            </a:r>
            <a:r>
              <a:rPr lang="tr-TR"/>
              <a:t> yönetir.</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Web nasıl Çalışır İstek ve cevap</a:t>
            </a:r>
            <a:endParaRPr/>
          </a:p>
        </p:txBody>
      </p:sp>
      <p:pic>
        <p:nvPicPr>
          <p:cNvPr descr="metin, bilgisayar, ekran görüntüsü, tasarım içeren bir resim&#10;&#10;Yapay zeka tarafından oluşturulan içerik yanlış olabilir." id="485" name="Google Shape;485;p62"/>
          <p:cNvPicPr preferRelativeResize="0"/>
          <p:nvPr>
            <p:ph idx="1" type="body"/>
          </p:nvPr>
        </p:nvPicPr>
        <p:blipFill rotWithShape="1">
          <a:blip r:embed="rId3">
            <a:alphaModFix/>
          </a:blip>
          <a:srcRect b="0" l="0" r="0" t="0"/>
          <a:stretch/>
        </p:blipFill>
        <p:spPr>
          <a:xfrm>
            <a:off x="0" y="2353240"/>
            <a:ext cx="11980717" cy="450475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Tarayıcı Tarafı( İstemci  ): </a:t>
            </a:r>
            <a:br>
              <a:rPr lang="tr-TR"/>
            </a:br>
            <a:r>
              <a:rPr lang="tr-TR"/>
              <a:t>Request ( İstek )</a:t>
            </a:r>
            <a:endParaRPr/>
          </a:p>
        </p:txBody>
      </p:sp>
      <p:pic>
        <p:nvPicPr>
          <p:cNvPr id="491" name="Google Shape;491;p63"/>
          <p:cNvPicPr preferRelativeResize="0"/>
          <p:nvPr/>
        </p:nvPicPr>
        <p:blipFill rotWithShape="1">
          <a:blip r:embed="rId3">
            <a:alphaModFix/>
          </a:blip>
          <a:srcRect b="0" l="0" r="0" t="0"/>
          <a:stretch/>
        </p:blipFill>
        <p:spPr>
          <a:xfrm>
            <a:off x="-138912" y="1853248"/>
            <a:ext cx="12462530" cy="500475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 Sunucu Tarafı:  Response ( Yanıt )</a:t>
            </a:r>
            <a:endParaRPr/>
          </a:p>
        </p:txBody>
      </p:sp>
      <p:pic>
        <p:nvPicPr>
          <p:cNvPr id="497" name="Google Shape;497;p64"/>
          <p:cNvPicPr preferRelativeResize="0"/>
          <p:nvPr>
            <p:ph idx="1" type="body"/>
          </p:nvPr>
        </p:nvPicPr>
        <p:blipFill rotWithShape="1">
          <a:blip r:embed="rId3">
            <a:alphaModFix/>
          </a:blip>
          <a:srcRect b="0" l="0" r="0" t="0"/>
          <a:stretch/>
        </p:blipFill>
        <p:spPr>
          <a:xfrm>
            <a:off x="10391" y="1153391"/>
            <a:ext cx="12192000" cy="578773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Soru Web Hangi Protokole Çalışır?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Web sunucusu nedir?</a:t>
            </a:r>
            <a:endParaRPr/>
          </a:p>
        </p:txBody>
      </p:sp>
      <p:sp>
        <p:nvSpPr>
          <p:cNvPr id="508" name="Google Shape;508;p6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Web sunucusu, tarayıcıdan gelen HTTP isteklerini alıp, uygun web sayfasını döndüren bir yazılım veya donanımdır. Statik (HTML, CSS) ve dinamik (PHP, Python) içerik sunabilir. Popüler web sunucuları arasında </a:t>
            </a:r>
            <a:r>
              <a:rPr b="1" lang="tr-TR"/>
              <a:t>Apache, Nginx, IIS ve LiteSpeed</a:t>
            </a:r>
            <a:r>
              <a:rPr lang="tr-TR"/>
              <a:t> bulunur.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Htpp protokolüne inelim</a:t>
            </a:r>
            <a:endParaRPr/>
          </a:p>
        </p:txBody>
      </p:sp>
      <p:sp>
        <p:nvSpPr>
          <p:cNvPr id="514" name="Google Shape;514;p6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Kendi web servirimizi kuracağız Portlara Değineceğiz</a:t>
            </a:r>
            <a:endParaRPr/>
          </a:p>
          <a:p>
            <a:pPr indent="-342900" lvl="0" marL="342900" rtl="0" algn="l">
              <a:spcBef>
                <a:spcPts val="1000"/>
              </a:spcBef>
              <a:spcAft>
                <a:spcPts val="0"/>
              </a:spcAft>
              <a:buSzPts val="1600"/>
              <a:buChar char="►"/>
            </a:pPr>
            <a:r>
              <a:rPr lang="tr-TR"/>
              <a:t>Python http server hakkında  konuşucağız</a:t>
            </a:r>
            <a:endParaRPr/>
          </a:p>
          <a:p>
            <a:pPr indent="-342900" lvl="0" marL="342900" rtl="0" algn="l">
              <a:spcBef>
                <a:spcPts val="1000"/>
              </a:spcBef>
              <a:spcAft>
                <a:spcPts val="0"/>
              </a:spcAft>
              <a:buSzPts val="1600"/>
              <a:buChar char="►"/>
            </a:pPr>
            <a:r>
              <a:rPr lang="tr-TR"/>
              <a:t>Curl kulanarak get isteği  yapıp dosya indiriceğiz</a:t>
            </a:r>
            <a:endParaRPr/>
          </a:p>
          <a:p>
            <a:pPr indent="-342900" lvl="0" marL="342900" rtl="0" algn="l">
              <a:spcBef>
                <a:spcPts val="1000"/>
              </a:spcBef>
              <a:spcAft>
                <a:spcPts val="0"/>
              </a:spcAft>
              <a:buSzPts val="1600"/>
              <a:buChar char="►"/>
            </a:pPr>
            <a:r>
              <a:rPr lang="tr-TR"/>
              <a:t>telnet kulanarak get isteği yapıcağız</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8"/>
          <p:cNvSpPr txBox="1"/>
          <p:nvPr>
            <p:ph type="title"/>
          </p:nvPr>
        </p:nvSpPr>
        <p:spPr>
          <a:xfrm>
            <a:off x="1092920" y="2005447"/>
            <a:ext cx="9404723" cy="235873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Bir web sunucusunda birden fazla web sitesi olabillir mi?</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Portlar nedir </a:t>
            </a:r>
            <a:endParaRPr/>
          </a:p>
        </p:txBody>
      </p:sp>
      <p:sp>
        <p:nvSpPr>
          <p:cNvPr id="525" name="Google Shape;525;p6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 </a:t>
            </a:r>
            <a:endParaRPr/>
          </a:p>
        </p:txBody>
      </p:sp>
      <p:sp>
        <p:nvSpPr>
          <p:cNvPr id="526" name="Google Shape;526;p69"/>
          <p:cNvSpPr/>
          <p:nvPr/>
        </p:nvSpPr>
        <p:spPr>
          <a:xfrm>
            <a:off x="1271493" y="2517385"/>
            <a:ext cx="9134232" cy="286232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tr-TR" sz="1800">
                <a:solidFill>
                  <a:schemeClr val="lt1"/>
                </a:solidFill>
                <a:latin typeface="Century Gothic"/>
                <a:ea typeface="Century Gothic"/>
                <a:cs typeface="Century Gothic"/>
                <a:sym typeface="Century Gothic"/>
              </a:rPr>
              <a:t>Portlar, bir web sunucusunun farklı hizmetleri veya web sitelerini ayırmasını sağlar.</a:t>
            </a:r>
            <a:endParaRPr/>
          </a:p>
          <a:p>
            <a:pPr indent="0" lvl="0" marL="0" marR="0" rtl="0" algn="l">
              <a:spcBef>
                <a:spcPts val="0"/>
              </a:spcBef>
              <a:spcAft>
                <a:spcPts val="0"/>
              </a:spcAft>
              <a:buNone/>
            </a:pPr>
            <a:r>
              <a:rPr lang="tr-TR" sz="1800">
                <a:solidFill>
                  <a:schemeClr val="lt1"/>
                </a:solidFill>
                <a:latin typeface="Century Gothic"/>
                <a:ea typeface="Century Gothic"/>
                <a:cs typeface="Century Gothic"/>
                <a:sym typeface="Century Gothic"/>
              </a:rPr>
              <a:t>Nasıl Çalışır?</a:t>
            </a:r>
            <a:endParaRPr/>
          </a:p>
          <a:p>
            <a:pPr indent="0" lvl="0" marL="0" marR="0" rtl="0" algn="l">
              <a:spcBef>
                <a:spcPts val="0"/>
              </a:spcBef>
              <a:spcAft>
                <a:spcPts val="0"/>
              </a:spcAft>
              <a:buNone/>
            </a:pPr>
            <a:r>
              <a:rPr lang="tr-TR" sz="1800">
                <a:solidFill>
                  <a:schemeClr val="lt1"/>
                </a:solidFill>
                <a:latin typeface="Century Gothic"/>
                <a:ea typeface="Century Gothic"/>
                <a:cs typeface="Century Gothic"/>
                <a:sym typeface="Century Gothic"/>
              </a:rPr>
              <a:t>80 (HTTP) ve 443 (HTTPS) → Web siteleri için en yaygın portlar.</a:t>
            </a:r>
            <a:endParaRPr/>
          </a:p>
          <a:p>
            <a:pPr indent="0" lvl="0" marL="0" marR="0" rtl="0" algn="l">
              <a:spcBef>
                <a:spcPts val="0"/>
              </a:spcBef>
              <a:spcAft>
                <a:spcPts val="0"/>
              </a:spcAft>
              <a:buNone/>
            </a:pPr>
            <a:r>
              <a:rPr lang="tr-TR" sz="1800">
                <a:solidFill>
                  <a:schemeClr val="lt1"/>
                </a:solidFill>
                <a:latin typeface="Century Gothic"/>
                <a:ea typeface="Century Gothic"/>
                <a:cs typeface="Century Gothic"/>
                <a:sym typeface="Century Gothic"/>
              </a:rPr>
              <a:t>8080, 8000, 8443 → Alternatif web servisleri için kullanılabilir.</a:t>
            </a:r>
            <a:endParaRPr/>
          </a:p>
          <a:p>
            <a:pPr indent="0" lvl="0" marL="0" marR="0" rtl="0" algn="l">
              <a:spcBef>
                <a:spcPts val="0"/>
              </a:spcBef>
              <a:spcAft>
                <a:spcPts val="0"/>
              </a:spcAft>
              <a:buNone/>
            </a:pPr>
            <a:r>
              <a:rPr lang="tr-TR" sz="1800">
                <a:solidFill>
                  <a:schemeClr val="lt1"/>
                </a:solidFill>
                <a:latin typeface="Century Gothic"/>
                <a:ea typeface="Century Gothic"/>
                <a:cs typeface="Century Gothic"/>
                <a:sym typeface="Century Gothic"/>
              </a:rPr>
              <a:t>Farklı portlar kullanarak aynı sunucuda birden fazla web sitesi barındırılabilir.</a:t>
            </a:r>
            <a:endParaRPr/>
          </a:p>
          <a:p>
            <a:pPr indent="0" lvl="0" marL="0" marR="0" rtl="0" algn="l">
              <a:spcBef>
                <a:spcPts val="0"/>
              </a:spcBef>
              <a:spcAft>
                <a:spcPts val="0"/>
              </a:spcAft>
              <a:buNone/>
            </a:pPr>
            <a:r>
              <a:rPr lang="tr-TR" sz="1800">
                <a:solidFill>
                  <a:schemeClr val="lt1"/>
                </a:solidFill>
                <a:latin typeface="Century Gothic"/>
                <a:ea typeface="Century Gothic"/>
                <a:cs typeface="Century Gothic"/>
                <a:sym typeface="Century Gothic"/>
              </a:rPr>
              <a:t>Örnekler:</a:t>
            </a:r>
            <a:endParaRPr/>
          </a:p>
          <a:p>
            <a:pPr indent="0" lvl="0" marL="0" marR="0" rtl="0" algn="l">
              <a:spcBef>
                <a:spcPts val="0"/>
              </a:spcBef>
              <a:spcAft>
                <a:spcPts val="0"/>
              </a:spcAft>
              <a:buNone/>
            </a:pPr>
            <a:r>
              <a:rPr lang="tr-TR" sz="1800">
                <a:solidFill>
                  <a:schemeClr val="lt1"/>
                </a:solidFill>
                <a:latin typeface="Century Gothic"/>
                <a:ea typeface="Century Gothic"/>
                <a:cs typeface="Century Gothic"/>
                <a:sym typeface="Century Gothic"/>
              </a:rPr>
              <a:t>Aynı IP, Farklı Portlar:</a:t>
            </a:r>
            <a:endParaRPr/>
          </a:p>
          <a:p>
            <a:pPr indent="0" lvl="0" marL="0" marR="0" rtl="0" algn="l">
              <a:spcBef>
                <a:spcPts val="0"/>
              </a:spcBef>
              <a:spcAft>
                <a:spcPts val="0"/>
              </a:spcAft>
              <a:buNone/>
            </a:pPr>
            <a:r>
              <a:rPr lang="tr-TR" sz="1800">
                <a:solidFill>
                  <a:schemeClr val="lt1"/>
                </a:solidFill>
                <a:latin typeface="Century Gothic"/>
                <a:ea typeface="Century Gothic"/>
                <a:cs typeface="Century Gothic"/>
                <a:sym typeface="Century Gothic"/>
              </a:rPr>
              <a:t>http://example.com:8080 → Site 1</a:t>
            </a:r>
            <a:endParaRPr/>
          </a:p>
          <a:p>
            <a:pPr indent="0" lvl="0" marL="0" marR="0" rtl="0" algn="l">
              <a:spcBef>
                <a:spcPts val="0"/>
              </a:spcBef>
              <a:spcAft>
                <a:spcPts val="0"/>
              </a:spcAft>
              <a:buNone/>
            </a:pPr>
            <a:r>
              <a:rPr lang="tr-TR" sz="1800">
                <a:solidFill>
                  <a:schemeClr val="lt1"/>
                </a:solidFill>
                <a:latin typeface="Century Gothic"/>
                <a:ea typeface="Century Gothic"/>
                <a:cs typeface="Century Gothic"/>
                <a:sym typeface="Century Gothic"/>
              </a:rPr>
              <a:t>http://example.com:9090 → Site 2</a:t>
            </a:r>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pic>
        <p:nvPicPr>
          <p:cNvPr id="194" name="Google Shape;194;p25"/>
          <p:cNvPicPr preferRelativeResize="0"/>
          <p:nvPr/>
        </p:nvPicPr>
        <p:blipFill rotWithShape="1">
          <a:blip r:embed="rId4">
            <a:alphaModFix/>
          </a:blip>
          <a:srcRect b="0" l="4000" r="0" t="0"/>
          <a:stretch/>
        </p:blipFill>
        <p:spPr>
          <a:xfrm>
            <a:off x="20" y="10"/>
            <a:ext cx="12191980" cy="6857990"/>
          </a:xfrm>
          <a:prstGeom prst="rect">
            <a:avLst/>
          </a:prstGeom>
          <a:noFill/>
          <a:ln>
            <a:noFill/>
          </a:ln>
        </p:spPr>
      </p:pic>
      <p:sp>
        <p:nvSpPr>
          <p:cNvPr id="195" name="Google Shape;195;p25"/>
          <p:cNvSpPr/>
          <p:nvPr/>
        </p:nvSpPr>
        <p:spPr>
          <a:xfrm>
            <a:off x="6053153" y="1320127"/>
            <a:ext cx="4812846" cy="4195481"/>
          </a:xfrm>
          <a:prstGeom prst="rect">
            <a:avLst/>
          </a:prstGeom>
          <a:solidFill>
            <a:schemeClr val="dk1">
              <a:alpha val="80000"/>
            </a:schemeClr>
          </a:solidFill>
          <a:ln>
            <a:noFill/>
          </a:ln>
          <a:effectLst>
            <a:outerShdw blurRad="38100" rotWithShape="0" dir="5400000" dist="25400">
              <a:srgbClr val="000000">
                <a:alpha val="4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6" name="Google Shape;196;p25"/>
          <p:cNvSpPr txBox="1"/>
          <p:nvPr>
            <p:ph type="title"/>
          </p:nvPr>
        </p:nvSpPr>
        <p:spPr>
          <a:xfrm>
            <a:off x="6374887" y="1641860"/>
            <a:ext cx="4204298" cy="103472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2800"/>
              <a:buFont typeface="Century Gothic"/>
              <a:buNone/>
            </a:pPr>
            <a:r>
              <a:rPr lang="tr-TR" sz="2800"/>
              <a:t>Python3 İndirme Adım Adım</a:t>
            </a:r>
            <a:endParaRPr/>
          </a:p>
        </p:txBody>
      </p:sp>
      <p:sp>
        <p:nvSpPr>
          <p:cNvPr id="197" name="Google Shape;197;p25"/>
          <p:cNvSpPr txBox="1"/>
          <p:nvPr>
            <p:ph idx="1" type="body"/>
          </p:nvPr>
        </p:nvSpPr>
        <p:spPr>
          <a:xfrm>
            <a:off x="6374886" y="2809812"/>
            <a:ext cx="4169380" cy="238406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tr-TR" sz="1800"/>
              <a:t>İkinci Adım</a:t>
            </a:r>
            <a:endParaRPr/>
          </a:p>
          <a:p>
            <a:pPr indent="-251459" lvl="0" marL="342900" rtl="0" algn="l">
              <a:spcBef>
                <a:spcPts val="1000"/>
              </a:spcBef>
              <a:spcAft>
                <a:spcPts val="0"/>
              </a:spcAft>
              <a:buSzPts val="1440"/>
              <a:buNone/>
            </a:pPr>
            <a:r>
              <a:t/>
            </a: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Hadi Kendi Web Sunucumuzu Kuralım</a:t>
            </a:r>
            <a:endParaRPr/>
          </a:p>
        </p:txBody>
      </p:sp>
      <p:sp>
        <p:nvSpPr>
          <p:cNvPr id="532" name="Google Shape;532;p7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tr-TR"/>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1"/>
          <p:cNvSpPr txBox="1"/>
          <p:nvPr>
            <p:ph type="title"/>
          </p:nvPr>
        </p:nvSpPr>
        <p:spPr>
          <a:xfrm>
            <a:off x="646111" y="83128"/>
            <a:ext cx="9404723" cy="134042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Web sunucusu kurabiliriz komut satırını Öğrendinizi Varsayıcam</a:t>
            </a:r>
            <a:endParaRPr/>
          </a:p>
        </p:txBody>
      </p:sp>
      <p:sp>
        <p:nvSpPr>
          <p:cNvPr id="538" name="Google Shape;538;p71"/>
          <p:cNvSpPr txBox="1"/>
          <p:nvPr>
            <p:ph idx="1" type="body"/>
          </p:nvPr>
        </p:nvSpPr>
        <p:spPr>
          <a:xfrm>
            <a:off x="1" y="1330036"/>
            <a:ext cx="11294918" cy="604058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 komut satırından dosya oluşturun  </a:t>
            </a:r>
            <a:endParaRPr/>
          </a:p>
          <a:p>
            <a:pPr indent="-342900" lvl="0" marL="342900" rtl="0" algn="l">
              <a:spcBef>
                <a:spcPts val="1000"/>
              </a:spcBef>
              <a:spcAft>
                <a:spcPts val="0"/>
              </a:spcAft>
              <a:buSzPts val="1600"/>
              <a:buChar char="►"/>
            </a:pPr>
            <a:r>
              <a:rPr lang="tr-TR"/>
              <a:t>Oluşturdunuz dosyanın içinde iki tane dosya oluşturun</a:t>
            </a:r>
            <a:endParaRPr/>
          </a:p>
          <a:p>
            <a:pPr indent="-342900" lvl="0" marL="342900" rtl="0" algn="l">
              <a:spcBef>
                <a:spcPts val="1000"/>
              </a:spcBef>
              <a:spcAft>
                <a:spcPts val="0"/>
              </a:spcAft>
              <a:buSzPts val="1600"/>
              <a:buChar char="►"/>
            </a:pPr>
            <a:r>
              <a:rPr lang="tr-TR"/>
              <a:t>Oluşturdunuz ilk dosyaya  gidin echo komutuyla html oluşturun Örnek : echo merhaba &gt; website.html</a:t>
            </a:r>
            <a:endParaRPr/>
          </a:p>
          <a:p>
            <a:pPr indent="-342900" lvl="0" marL="342900" rtl="0" algn="l">
              <a:spcBef>
                <a:spcPts val="1000"/>
              </a:spcBef>
              <a:spcAft>
                <a:spcPts val="0"/>
              </a:spcAft>
              <a:buSzPts val="1600"/>
              <a:buChar char="►"/>
            </a:pPr>
            <a:r>
              <a:rPr lang="tr-TR"/>
              <a:t>Şimdi bu dosyayı paylaşma ve web  sitesi yapma zamanı</a:t>
            </a:r>
            <a:endParaRPr/>
          </a:p>
          <a:p>
            <a:pPr indent="-342900" lvl="0" marL="342900" rtl="0" algn="l">
              <a:spcBef>
                <a:spcPts val="1000"/>
              </a:spcBef>
              <a:spcAft>
                <a:spcPts val="0"/>
              </a:spcAft>
              <a:buSzPts val="1600"/>
              <a:buChar char="►"/>
            </a:pPr>
            <a:r>
              <a:rPr lang="tr-TR"/>
              <a:t>python3 -m http.server 80 --bind 0.0.0.0  port kısmına istedinizi yazabilirisiniz  http tarafında varsayılan port 80 dir eğer varsayılan portla açmazsanız  url ye bunu yazmanız gerekir</a:t>
            </a:r>
            <a:endParaRPr/>
          </a:p>
          <a:p>
            <a:pPr indent="-342900" lvl="0" marL="342900" rtl="0" algn="l">
              <a:spcBef>
                <a:spcPts val="1000"/>
              </a:spcBef>
              <a:spcAft>
                <a:spcPts val="0"/>
              </a:spcAft>
              <a:buSzPts val="1600"/>
              <a:buChar char="►"/>
            </a:pPr>
            <a:r>
              <a:rPr lang="tr-TR"/>
              <a:t>Web sitesi sizin ip adresiniz olucak   ip adresinizi öğrenmek için komut satırına gidip ipconfig yazın</a:t>
            </a:r>
            <a:endParaRPr/>
          </a:p>
          <a:p>
            <a:pPr indent="-342900" lvl="0" marL="342900" rtl="0" algn="l">
              <a:spcBef>
                <a:spcPts val="1000"/>
              </a:spcBef>
              <a:spcAft>
                <a:spcPts val="0"/>
              </a:spcAft>
              <a:buSzPts val="1600"/>
              <a:buChar char="►"/>
            </a:pPr>
            <a:r>
              <a:rPr lang="tr-TR"/>
              <a:t> tarayıcınıza gidin</a:t>
            </a:r>
            <a:endParaRPr/>
          </a:p>
          <a:p>
            <a:pPr indent="-342900" lvl="0" marL="342900" rtl="0" algn="l">
              <a:spcBef>
                <a:spcPts val="1000"/>
              </a:spcBef>
              <a:spcAft>
                <a:spcPts val="0"/>
              </a:spcAft>
              <a:buSzPts val="1600"/>
              <a:buChar char="►"/>
            </a:pPr>
            <a:r>
              <a:rPr lang="tr-TR"/>
              <a:t>Arama kısmına    </a:t>
            </a:r>
            <a:r>
              <a:rPr lang="tr-TR" u="sng">
                <a:solidFill>
                  <a:schemeClr val="hlink"/>
                </a:solidFill>
                <a:hlinkClick r:id="rId3"/>
              </a:rPr>
              <a:t>http://ip</a:t>
            </a:r>
            <a:r>
              <a:rPr lang="tr-TR"/>
              <a:t> adressiniz:web site oluşturdunuz port/yazdırdınız metin belgesi  ve uzantısı </a:t>
            </a:r>
            <a:endParaRPr/>
          </a:p>
          <a:p>
            <a:pPr indent="-342900" lvl="0" marL="342900" rtl="0" algn="l">
              <a:spcBef>
                <a:spcPts val="1000"/>
              </a:spcBef>
              <a:spcAft>
                <a:spcPts val="0"/>
              </a:spcAft>
              <a:buSzPts val="1600"/>
              <a:buChar char="►"/>
            </a:pPr>
            <a:r>
              <a:rPr lang="tr-TR"/>
              <a:t>Örnek  http://10.0.0.1:80/website.html</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Burp çalışma mantığı </a:t>
            </a:r>
            <a:endParaRPr/>
          </a:p>
        </p:txBody>
      </p:sp>
      <p:pic>
        <p:nvPicPr>
          <p:cNvPr descr="Burp Suite for Pentester – Configuring Proxy - Hacking Articles" id="544" name="Google Shape;544;p72"/>
          <p:cNvPicPr preferRelativeResize="0"/>
          <p:nvPr>
            <p:ph idx="1" type="body"/>
          </p:nvPr>
        </p:nvPicPr>
        <p:blipFill rotWithShape="1">
          <a:blip r:embed="rId3">
            <a:alphaModFix/>
          </a:blip>
          <a:srcRect b="0" l="0" r="0" t="0"/>
          <a:stretch/>
        </p:blipFill>
        <p:spPr>
          <a:xfrm>
            <a:off x="730827" y="3737928"/>
            <a:ext cx="8715375" cy="2533650"/>
          </a:xfrm>
          <a:prstGeom prst="rect">
            <a:avLst/>
          </a:prstGeom>
          <a:noFill/>
          <a:ln>
            <a:noFill/>
          </a:ln>
        </p:spPr>
      </p:pic>
      <p:sp>
        <p:nvSpPr>
          <p:cNvPr id="545" name="Google Shape;545;p72"/>
          <p:cNvSpPr txBox="1"/>
          <p:nvPr/>
        </p:nvSpPr>
        <p:spPr>
          <a:xfrm>
            <a:off x="730827" y="1706603"/>
            <a:ext cx="625532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lt1"/>
                </a:solidFill>
                <a:latin typeface="Century Gothic"/>
                <a:ea typeface="Century Gothic"/>
                <a:cs typeface="Century Gothic"/>
                <a:sym typeface="Century Gothic"/>
              </a:rPr>
              <a:t>Web sitesine girdiğinde tarayıcı, bir </a:t>
            </a:r>
            <a:r>
              <a:rPr b="1" lang="tr-TR" sz="1800">
                <a:solidFill>
                  <a:schemeClr val="lt1"/>
                </a:solidFill>
                <a:latin typeface="Century Gothic"/>
                <a:ea typeface="Century Gothic"/>
                <a:cs typeface="Century Gothic"/>
                <a:sym typeface="Century Gothic"/>
              </a:rPr>
              <a:t>GET isteği</a:t>
            </a:r>
            <a:r>
              <a:rPr lang="tr-TR" sz="1800">
                <a:solidFill>
                  <a:schemeClr val="lt1"/>
                </a:solidFill>
                <a:latin typeface="Century Gothic"/>
                <a:ea typeface="Century Gothic"/>
                <a:cs typeface="Century Gothic"/>
                <a:sym typeface="Century Gothic"/>
              </a:rPr>
              <a:t> gönderir ve bu isteğin içinde </a:t>
            </a:r>
            <a:r>
              <a:rPr b="1" lang="tr-TR" sz="1800">
                <a:solidFill>
                  <a:schemeClr val="lt1"/>
                </a:solidFill>
                <a:latin typeface="Century Gothic"/>
                <a:ea typeface="Century Gothic"/>
                <a:cs typeface="Century Gothic"/>
                <a:sym typeface="Century Gothic"/>
              </a:rPr>
              <a:t>header</a:t>
            </a:r>
            <a:r>
              <a:rPr lang="tr-TR" sz="1800">
                <a:solidFill>
                  <a:schemeClr val="lt1"/>
                </a:solidFill>
                <a:latin typeface="Century Gothic"/>
                <a:ea typeface="Century Gothic"/>
                <a:cs typeface="Century Gothic"/>
                <a:sym typeface="Century Gothic"/>
              </a:rPr>
              <a:t> bilgileri bulunur. Burp Suite, kendi </a:t>
            </a:r>
            <a:r>
              <a:rPr b="1" lang="tr-TR" sz="1800">
                <a:solidFill>
                  <a:schemeClr val="lt1"/>
                </a:solidFill>
                <a:latin typeface="Century Gothic"/>
                <a:ea typeface="Century Gothic"/>
                <a:cs typeface="Century Gothic"/>
                <a:sym typeface="Century Gothic"/>
              </a:rPr>
              <a:t>proxy</a:t>
            </a:r>
            <a:r>
              <a:rPr lang="tr-TR" sz="1800">
                <a:solidFill>
                  <a:schemeClr val="lt1"/>
                </a:solidFill>
                <a:latin typeface="Century Gothic"/>
                <a:ea typeface="Century Gothic"/>
                <a:cs typeface="Century Gothic"/>
                <a:sym typeface="Century Gothic"/>
              </a:rPr>
              <a:t> işlevi sayesinde bu </a:t>
            </a:r>
            <a:r>
              <a:rPr b="1" lang="tr-TR" sz="1800">
                <a:solidFill>
                  <a:schemeClr val="lt1"/>
                </a:solidFill>
                <a:latin typeface="Century Gothic"/>
                <a:ea typeface="Century Gothic"/>
                <a:cs typeface="Century Gothic"/>
                <a:sym typeface="Century Gothic"/>
              </a:rPr>
              <a:t>header</a:t>
            </a:r>
            <a:r>
              <a:rPr lang="tr-TR" sz="1800">
                <a:solidFill>
                  <a:schemeClr val="lt1"/>
                </a:solidFill>
                <a:latin typeface="Century Gothic"/>
                <a:ea typeface="Century Gothic"/>
                <a:cs typeface="Century Gothic"/>
                <a:sym typeface="Century Gothic"/>
              </a:rPr>
              <a:t> paketlerini yakalar. Yani, sen web sitesine girdiğinde Burp Suite, bu isteği kendi sisteminde durdurur ve sana gösterir. Böylece </a:t>
            </a:r>
            <a:r>
              <a:rPr b="1" lang="tr-TR" sz="1800">
                <a:solidFill>
                  <a:schemeClr val="lt1"/>
                </a:solidFill>
                <a:latin typeface="Century Gothic"/>
                <a:ea typeface="Century Gothic"/>
                <a:cs typeface="Century Gothic"/>
                <a:sym typeface="Century Gothic"/>
              </a:rPr>
              <a:t>header</a:t>
            </a:r>
            <a:r>
              <a:rPr lang="tr-TR" sz="1800">
                <a:solidFill>
                  <a:schemeClr val="lt1"/>
                </a:solidFill>
                <a:latin typeface="Century Gothic"/>
                <a:ea typeface="Century Gothic"/>
                <a:cs typeface="Century Gothic"/>
                <a:sym typeface="Century Gothic"/>
              </a:rPr>
              <a:t> bilgilerini düzenleyebilir veya inceleyebilirsin.</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Artık bir web siteniz olduna göre burp süite ile test edebiliriz</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Hadi Pratik Yapalım</a:t>
            </a:r>
            <a:endParaRPr/>
          </a:p>
        </p:txBody>
      </p:sp>
      <p:sp>
        <p:nvSpPr>
          <p:cNvPr id="556" name="Google Shape;556;p7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Burp süite açın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p:txBody>
      </p:sp>
      <p:pic>
        <p:nvPicPr>
          <p:cNvPr id="557" name="Google Shape;557;p74"/>
          <p:cNvPicPr preferRelativeResize="0"/>
          <p:nvPr/>
        </p:nvPicPr>
        <p:blipFill rotWithShape="1">
          <a:blip r:embed="rId3">
            <a:alphaModFix/>
          </a:blip>
          <a:srcRect b="0" l="0" r="0" t="0"/>
          <a:stretch/>
        </p:blipFill>
        <p:spPr>
          <a:xfrm>
            <a:off x="6096000" y="987136"/>
            <a:ext cx="6096000" cy="587086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pic>
        <p:nvPicPr>
          <p:cNvPr id="563" name="Google Shape;563;p75"/>
          <p:cNvPicPr preferRelativeResize="0"/>
          <p:nvPr>
            <p:ph idx="1" type="body"/>
          </p:nvPr>
        </p:nvPicPr>
        <p:blipFill rotWithShape="1">
          <a:blip r:embed="rId3">
            <a:alphaModFix/>
          </a:blip>
          <a:srcRect b="0" l="0" r="0" t="0"/>
          <a:stretch/>
        </p:blipFill>
        <p:spPr>
          <a:xfrm>
            <a:off x="0" y="72736"/>
            <a:ext cx="12192000" cy="678526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pic>
        <p:nvPicPr>
          <p:cNvPr id="569" name="Google Shape;569;p76"/>
          <p:cNvPicPr preferRelativeResize="0"/>
          <p:nvPr/>
        </p:nvPicPr>
        <p:blipFill rotWithShape="1">
          <a:blip r:embed="rId3">
            <a:alphaModFix/>
          </a:blip>
          <a:srcRect b="0" l="0" r="0" t="0"/>
          <a:stretch/>
        </p:blipFill>
        <p:spPr>
          <a:xfrm>
            <a:off x="0" y="0"/>
            <a:ext cx="12115800" cy="6858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Proxy kısmına giriş yapın</a:t>
            </a:r>
            <a:endParaRPr/>
          </a:p>
        </p:txBody>
      </p:sp>
      <p:pic>
        <p:nvPicPr>
          <p:cNvPr id="575" name="Google Shape;575;p77"/>
          <p:cNvPicPr preferRelativeResize="0"/>
          <p:nvPr>
            <p:ph idx="1" type="body"/>
          </p:nvPr>
        </p:nvPicPr>
        <p:blipFill rotWithShape="1">
          <a:blip r:embed="rId3">
            <a:alphaModFix/>
          </a:blip>
          <a:srcRect b="0" l="0" r="0" t="0"/>
          <a:stretch/>
        </p:blipFill>
        <p:spPr>
          <a:xfrm>
            <a:off x="0" y="1522702"/>
            <a:ext cx="12192000" cy="533529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İntercept Aktif Edin</a:t>
            </a:r>
            <a:endParaRPr/>
          </a:p>
        </p:txBody>
      </p:sp>
      <p:pic>
        <p:nvPicPr>
          <p:cNvPr id="581" name="Google Shape;581;p78"/>
          <p:cNvPicPr preferRelativeResize="0"/>
          <p:nvPr>
            <p:ph idx="1" type="body"/>
          </p:nvPr>
        </p:nvPicPr>
        <p:blipFill rotWithShape="1">
          <a:blip r:embed="rId3">
            <a:alphaModFix/>
          </a:blip>
          <a:srcRect b="0" l="0" r="0" t="0"/>
          <a:stretch/>
        </p:blipFill>
        <p:spPr>
          <a:xfrm>
            <a:off x="0" y="2073418"/>
            <a:ext cx="12192000" cy="478458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Open browser Açın</a:t>
            </a:r>
            <a:endParaRPr/>
          </a:p>
        </p:txBody>
      </p:sp>
      <p:sp>
        <p:nvSpPr>
          <p:cNvPr id="587" name="Google Shape;587;p7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id="588" name="Google Shape;588;p79"/>
          <p:cNvPicPr preferRelativeResize="0"/>
          <p:nvPr/>
        </p:nvPicPr>
        <p:blipFill rotWithShape="1">
          <a:blip r:embed="rId3">
            <a:alphaModFix/>
          </a:blip>
          <a:srcRect b="0" l="0" r="0" t="0"/>
          <a:stretch/>
        </p:blipFill>
        <p:spPr>
          <a:xfrm>
            <a:off x="0" y="1853248"/>
            <a:ext cx="12192000" cy="50047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646111" y="452718"/>
            <a:ext cx="9404723" cy="5984658"/>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lang="tr-TR"/>
              <a:t>Nmap İndirme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Kendi Kurdumuz Websitemize</a:t>
            </a:r>
            <a:br>
              <a:rPr lang="tr-TR"/>
            </a:br>
            <a:r>
              <a:rPr lang="tr-TR"/>
              <a:t> ve sayfasına Girelim</a:t>
            </a:r>
            <a:endParaRPr/>
          </a:p>
        </p:txBody>
      </p:sp>
      <p:sp>
        <p:nvSpPr>
          <p:cNvPr id="594" name="Google Shape;594;p8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pic>
        <p:nvPicPr>
          <p:cNvPr id="600" name="Google Shape;600;p81"/>
          <p:cNvPicPr preferRelativeResize="0"/>
          <p:nvPr>
            <p:ph idx="1" type="body"/>
          </p:nvPr>
        </p:nvPicPr>
        <p:blipFill rotWithShape="1">
          <a:blip r:embed="rId3">
            <a:alphaModFix/>
          </a:blip>
          <a:srcRect b="0" l="0" r="0" t="0"/>
          <a:stretch/>
        </p:blipFill>
        <p:spPr>
          <a:xfrm>
            <a:off x="0" y="4125191"/>
            <a:ext cx="12192000" cy="2732808"/>
          </a:xfrm>
          <a:prstGeom prst="rect">
            <a:avLst/>
          </a:prstGeom>
          <a:noFill/>
          <a:ln>
            <a:noFill/>
          </a:ln>
        </p:spPr>
      </p:pic>
      <p:pic>
        <p:nvPicPr>
          <p:cNvPr id="601" name="Google Shape;601;p81"/>
          <p:cNvPicPr preferRelativeResize="0"/>
          <p:nvPr/>
        </p:nvPicPr>
        <p:blipFill rotWithShape="1">
          <a:blip r:embed="rId4">
            <a:alphaModFix/>
          </a:blip>
          <a:srcRect b="0" l="0" r="0" t="0"/>
          <a:stretch/>
        </p:blipFill>
        <p:spPr>
          <a:xfrm>
            <a:off x="-18432" y="-1"/>
            <a:ext cx="12192000" cy="412519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2"/>
          <p:cNvSpPr txBox="1"/>
          <p:nvPr>
            <p:ph type="title"/>
          </p:nvPr>
        </p:nvSpPr>
        <p:spPr>
          <a:xfrm>
            <a:off x="1337187" y="2320413"/>
            <a:ext cx="8713647" cy="27431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Neden Get İsteği Sunucuda Gözükmüyor?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Burp suiteye gidellim isteği yakalayalım</a:t>
            </a:r>
            <a:endParaRPr/>
          </a:p>
        </p:txBody>
      </p:sp>
      <p:pic>
        <p:nvPicPr>
          <p:cNvPr id="612" name="Google Shape;612;p83"/>
          <p:cNvPicPr preferRelativeResize="0"/>
          <p:nvPr>
            <p:ph idx="1" type="body"/>
          </p:nvPr>
        </p:nvPicPr>
        <p:blipFill rotWithShape="1">
          <a:blip r:embed="rId3">
            <a:alphaModFix/>
          </a:blip>
          <a:srcRect b="0" l="0" r="0" t="0"/>
          <a:stretch/>
        </p:blipFill>
        <p:spPr>
          <a:xfrm>
            <a:off x="0" y="2052637"/>
            <a:ext cx="12022282" cy="498200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Hadi isteği Manipüle Edelim</a:t>
            </a:r>
            <a:endParaRPr/>
          </a:p>
        </p:txBody>
      </p:sp>
      <p:sp>
        <p:nvSpPr>
          <p:cNvPr id="618" name="Google Shape;618;p8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Tekrardan komut satırına dönelim </a:t>
            </a:r>
            <a:endParaRPr/>
          </a:p>
          <a:p>
            <a:pPr indent="-342900" lvl="0" marL="342900" rtl="0" algn="l">
              <a:spcBef>
                <a:spcPts val="1000"/>
              </a:spcBef>
              <a:spcAft>
                <a:spcPts val="0"/>
              </a:spcAft>
              <a:buSzPts val="1600"/>
              <a:buChar char="►"/>
            </a:pPr>
            <a:r>
              <a:rPr lang="tr-TR"/>
              <a:t>Paylaştımız dosyayı web sitesi oluşturdumuz yere tekrar gidin</a:t>
            </a:r>
            <a:endParaRPr/>
          </a:p>
          <a:p>
            <a:pPr indent="-342900" lvl="0" marL="342900" rtl="0" algn="l">
              <a:spcBef>
                <a:spcPts val="1000"/>
              </a:spcBef>
              <a:spcAft>
                <a:spcPts val="0"/>
              </a:spcAft>
              <a:buSzPts val="1600"/>
              <a:buChar char="►"/>
            </a:pPr>
            <a:r>
              <a:rPr lang="tr-TR"/>
              <a:t>Yeni bir html  dosyası oluşturun ve içine istediniz bir şey yazın bu şöyle gözükücek ( Ben welcome.html oluşturdum )içine hosgeldin yazdım</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a:p>
            <a:pPr indent="0" lvl="0" marL="0" rtl="0" algn="l">
              <a:spcBef>
                <a:spcPts val="1000"/>
              </a:spcBef>
              <a:spcAft>
                <a:spcPts val="0"/>
              </a:spcAft>
              <a:buSzPts val="1600"/>
              <a:buNone/>
            </a:pPr>
            <a:r>
              <a:t/>
            </a:r>
            <a:endParaRPr/>
          </a:p>
        </p:txBody>
      </p:sp>
      <p:pic>
        <p:nvPicPr>
          <p:cNvPr id="619" name="Google Shape;619;p84"/>
          <p:cNvPicPr preferRelativeResize="0"/>
          <p:nvPr/>
        </p:nvPicPr>
        <p:blipFill rotWithShape="1">
          <a:blip r:embed="rId3">
            <a:alphaModFix/>
          </a:blip>
          <a:srcRect b="0" l="0" r="0" t="0"/>
          <a:stretch/>
        </p:blipFill>
        <p:spPr>
          <a:xfrm>
            <a:off x="789250" y="3915905"/>
            <a:ext cx="5944059" cy="294209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Şimdi İstek Başlığını Manipüle edelim</a:t>
            </a:r>
            <a:endParaRPr/>
          </a:p>
        </p:txBody>
      </p:sp>
      <p:sp>
        <p:nvSpPr>
          <p:cNvPr id="625" name="Google Shape;625;p8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Burp süite geri dönüyoruz</a:t>
            </a:r>
            <a:endParaRPr/>
          </a:p>
          <a:p>
            <a:pPr indent="-342900" lvl="0" marL="342900" rtl="0" algn="l">
              <a:spcBef>
                <a:spcPts val="1000"/>
              </a:spcBef>
              <a:spcAft>
                <a:spcPts val="0"/>
              </a:spcAft>
              <a:buSzPts val="1600"/>
              <a:buChar char="►"/>
            </a:pPr>
            <a:r>
              <a:rPr lang="tr-TR"/>
              <a:t>Kırmızı alanla gösterilen yer tarayıcının istek gönderdi yer orayı değiştirin yeni oluşturdunuz dosyayı yazın</a:t>
            </a:r>
            <a:endParaRPr/>
          </a:p>
        </p:txBody>
      </p:sp>
      <p:pic>
        <p:nvPicPr>
          <p:cNvPr id="626" name="Google Shape;626;p85"/>
          <p:cNvPicPr preferRelativeResize="0"/>
          <p:nvPr/>
        </p:nvPicPr>
        <p:blipFill rotWithShape="1">
          <a:blip r:embed="rId3">
            <a:alphaModFix/>
          </a:blip>
          <a:srcRect b="0" l="0" r="0" t="0"/>
          <a:stretch/>
        </p:blipFill>
        <p:spPr>
          <a:xfrm>
            <a:off x="372864" y="3186426"/>
            <a:ext cx="11903472" cy="326164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Sonuç aşağıdaki gibi değiştirin</a:t>
            </a:r>
            <a:endParaRPr/>
          </a:p>
        </p:txBody>
      </p:sp>
      <p:pic>
        <p:nvPicPr>
          <p:cNvPr id="632" name="Google Shape;632;p86"/>
          <p:cNvPicPr preferRelativeResize="0"/>
          <p:nvPr/>
        </p:nvPicPr>
        <p:blipFill rotWithShape="1">
          <a:blip r:embed="rId3">
            <a:alphaModFix/>
          </a:blip>
          <a:srcRect b="0" l="0" r="0" t="0"/>
          <a:stretch/>
        </p:blipFill>
        <p:spPr>
          <a:xfrm>
            <a:off x="-114299" y="3990109"/>
            <a:ext cx="12306300" cy="3044536"/>
          </a:xfrm>
          <a:prstGeom prst="rect">
            <a:avLst/>
          </a:prstGeom>
          <a:noFill/>
          <a:ln>
            <a:noFill/>
          </a:ln>
        </p:spPr>
      </p:pic>
      <p:pic>
        <p:nvPicPr>
          <p:cNvPr id="633" name="Google Shape;633;p86"/>
          <p:cNvPicPr preferRelativeResize="0"/>
          <p:nvPr/>
        </p:nvPicPr>
        <p:blipFill rotWithShape="1">
          <a:blip r:embed="rId4">
            <a:alphaModFix/>
          </a:blip>
          <a:srcRect b="0" l="0" r="0" t="0"/>
          <a:stretch/>
        </p:blipFill>
        <p:spPr>
          <a:xfrm>
            <a:off x="-114299" y="1287454"/>
            <a:ext cx="11903472" cy="262299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Artık Foward da basıp isteği gönderebiliriz</a:t>
            </a:r>
            <a:endParaRPr/>
          </a:p>
        </p:txBody>
      </p:sp>
      <p:pic>
        <p:nvPicPr>
          <p:cNvPr id="639" name="Google Shape;639;p87"/>
          <p:cNvPicPr preferRelativeResize="0"/>
          <p:nvPr/>
        </p:nvPicPr>
        <p:blipFill rotWithShape="1">
          <a:blip r:embed="rId3">
            <a:alphaModFix/>
          </a:blip>
          <a:srcRect b="0" l="0" r="0" t="0"/>
          <a:stretch/>
        </p:blipFill>
        <p:spPr>
          <a:xfrm>
            <a:off x="0" y="1961476"/>
            <a:ext cx="11222182" cy="544195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88"/>
          <p:cNvPicPr preferRelativeResize="0"/>
          <p:nvPr/>
        </p:nvPicPr>
        <p:blipFill rotWithShape="1">
          <a:blip r:embed="rId3">
            <a:alphaModFix/>
          </a:blip>
          <a:srcRect b="0" l="0" r="0" t="0"/>
          <a:stretch/>
        </p:blipFill>
        <p:spPr>
          <a:xfrm>
            <a:off x="0" y="1"/>
            <a:ext cx="12192000" cy="4634344"/>
          </a:xfrm>
          <a:prstGeom prst="rect">
            <a:avLst/>
          </a:prstGeom>
          <a:noFill/>
          <a:ln>
            <a:noFill/>
          </a:ln>
        </p:spPr>
      </p:pic>
      <p:pic>
        <p:nvPicPr>
          <p:cNvPr id="645" name="Google Shape;645;p88"/>
          <p:cNvPicPr preferRelativeResize="0"/>
          <p:nvPr/>
        </p:nvPicPr>
        <p:blipFill rotWithShape="1">
          <a:blip r:embed="rId4">
            <a:alphaModFix/>
          </a:blip>
          <a:srcRect b="0" l="0" r="0" t="0"/>
          <a:stretch/>
        </p:blipFill>
        <p:spPr>
          <a:xfrm>
            <a:off x="-47960" y="4634345"/>
            <a:ext cx="12287919" cy="229639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9"/>
          <p:cNvSpPr txBox="1"/>
          <p:nvPr>
            <p:ph type="title"/>
          </p:nvPr>
        </p:nvSpPr>
        <p:spPr>
          <a:xfrm>
            <a:off x="853929" y="2271127"/>
            <a:ext cx="9404723" cy="267494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Bu Pratikte Neler Öğrendik?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2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08" name="Google Shape;208;p27"/>
          <p:cNvSpPr txBox="1"/>
          <p:nvPr>
            <p:ph type="title"/>
          </p:nvPr>
        </p:nvSpPr>
        <p:spPr>
          <a:xfrm>
            <a:off x="648931" y="629266"/>
            <a:ext cx="4166510" cy="1622321"/>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EBEBEB"/>
              </a:buClr>
              <a:buSzPct val="100000"/>
              <a:buFont typeface="Century Gothic"/>
              <a:buNone/>
            </a:pPr>
            <a:r>
              <a:rPr lang="tr-TR">
                <a:solidFill>
                  <a:srgbClr val="EBEBEB"/>
                </a:solidFill>
              </a:rPr>
              <a:t>Nmap kurma</a:t>
            </a:r>
            <a:br>
              <a:rPr lang="tr-TR">
                <a:solidFill>
                  <a:srgbClr val="EBEBEB"/>
                </a:solidFill>
              </a:rPr>
            </a:br>
            <a:r>
              <a:rPr lang="tr-TR">
                <a:solidFill>
                  <a:srgbClr val="EBEBEB"/>
                </a:solidFill>
              </a:rPr>
              <a:t>İlk Adım</a:t>
            </a:r>
            <a:br>
              <a:rPr lang="tr-TR">
                <a:solidFill>
                  <a:srgbClr val="EBEBEB"/>
                </a:solidFill>
              </a:rPr>
            </a:br>
            <a:endParaRPr>
              <a:solidFill>
                <a:srgbClr val="EBEBEB"/>
              </a:solidFill>
            </a:endParaRPr>
          </a:p>
        </p:txBody>
      </p:sp>
      <p:sp>
        <p:nvSpPr>
          <p:cNvPr id="209" name="Google Shape;209;p27"/>
          <p:cNvSpPr/>
          <p:nvPr/>
        </p:nvSpPr>
        <p:spPr>
          <a:xfrm>
            <a:off x="4994020"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10" name="Google Shape;210;p27"/>
          <p:cNvSpPr/>
          <p:nvPr/>
        </p:nvSpPr>
        <p:spPr>
          <a:xfrm rot="-5400000">
            <a:off x="5270819" y="-63600"/>
            <a:ext cx="6858001" cy="6985200"/>
          </a:xfrm>
          <a:custGeom>
            <a:rect b="b" l="l" r="r" t="t"/>
            <a:pathLst>
              <a:path extrusionOk="0" h="6985200" w="6858001">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11" name="Google Shape;211;p27"/>
          <p:cNvPicPr preferRelativeResize="0"/>
          <p:nvPr/>
        </p:nvPicPr>
        <p:blipFill rotWithShape="1">
          <a:blip r:embed="rId4">
            <a:alphaModFix/>
          </a:blip>
          <a:srcRect b="0" l="0" r="0" t="0"/>
          <a:stretch/>
        </p:blipFill>
        <p:spPr>
          <a:xfrm>
            <a:off x="5979820" y="1143000"/>
            <a:ext cx="4992433" cy="5562601"/>
          </a:xfrm>
          <a:prstGeom prst="rect">
            <a:avLst/>
          </a:prstGeom>
          <a:noFill/>
          <a:ln>
            <a:noFill/>
          </a:ln>
        </p:spPr>
      </p:pic>
      <p:sp>
        <p:nvSpPr>
          <p:cNvPr id="212" name="Google Shape;212;p27"/>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Curl nedir </a:t>
            </a:r>
            <a:endParaRPr/>
          </a:p>
        </p:txBody>
      </p:sp>
      <p:sp>
        <p:nvSpPr>
          <p:cNvPr id="656" name="Google Shape;656;p90"/>
          <p:cNvSpPr txBox="1"/>
          <p:nvPr>
            <p:ph idx="1" type="body"/>
          </p:nvPr>
        </p:nvSpPr>
        <p:spPr>
          <a:xfrm>
            <a:off x="1103312" y="3688994"/>
            <a:ext cx="184731" cy="923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sz="1800">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sp>
        <p:nvSpPr>
          <p:cNvPr id="657" name="Google Shape;657;p90"/>
          <p:cNvSpPr/>
          <p:nvPr/>
        </p:nvSpPr>
        <p:spPr>
          <a:xfrm>
            <a:off x="147755" y="1956993"/>
            <a:ext cx="12019538" cy="215443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600"/>
              <a:buFont typeface="Arial"/>
              <a:buNone/>
            </a:pPr>
            <a:r>
              <a:rPr b="1" i="0" lang="tr-TR" sz="3600" u="none" cap="none" strike="noStrike">
                <a:solidFill>
                  <a:schemeClr val="lt1"/>
                </a:solidFill>
                <a:latin typeface="Arial"/>
                <a:ea typeface="Arial"/>
                <a:cs typeface="Arial"/>
                <a:sym typeface="Arial"/>
              </a:rPr>
              <a:t>curl Nedir?</a:t>
            </a:r>
            <a:endParaRPr/>
          </a:p>
          <a:p>
            <a:pPr indent="0" lvl="0" marL="0" marR="0" rtl="0" algn="l">
              <a:lnSpc>
                <a:spcPct val="100000"/>
              </a:lnSpc>
              <a:spcBef>
                <a:spcPts val="0"/>
              </a:spcBef>
              <a:spcAft>
                <a:spcPts val="0"/>
              </a:spcAft>
              <a:buClr>
                <a:schemeClr val="lt1"/>
              </a:buClr>
              <a:buSzPts val="1400"/>
              <a:buFont typeface="Arimo"/>
              <a:buNone/>
            </a:pPr>
            <a:r>
              <a:rPr b="0" i="0" lang="tr-TR" sz="1400" u="none" cap="none" strike="noStrike">
                <a:solidFill>
                  <a:schemeClr val="lt1"/>
                </a:solidFill>
                <a:latin typeface="Arimo"/>
                <a:ea typeface="Arimo"/>
                <a:cs typeface="Arimo"/>
                <a:sym typeface="Arimo"/>
              </a:rPr>
              <a:t>curl</a:t>
            </a:r>
            <a:r>
              <a:rPr b="0" i="0" lang="tr-TR" sz="1400" u="none" cap="none" strike="noStrike">
                <a:solidFill>
                  <a:schemeClr val="lt1"/>
                </a:solidFill>
                <a:latin typeface="Century Gothic"/>
                <a:ea typeface="Century Gothic"/>
                <a:cs typeface="Century Gothic"/>
                <a:sym typeface="Century Gothic"/>
              </a:rPr>
              <a:t>, internet üzerinden veri almak veya göndermek için kullanılan bir komut satırı aracıdır. "Client URL" kelimelerinin kısaltmasıdır. Temelde, bir URL'yi kullanarak bir web sitesinden veri almak veya bir web sitesine veri göndermek için kullanılır.</a:t>
            </a:r>
            <a:endParaRPr b="0" i="0" sz="1400" u="none" cap="none" strike="noStrike">
              <a:solidFill>
                <a:schemeClr val="lt1"/>
              </a:solidFill>
              <a:latin typeface="Arial"/>
              <a:ea typeface="Arial"/>
              <a:cs typeface="Arial"/>
              <a:sym typeface="Arial"/>
            </a:endParaRPr>
          </a:p>
          <a:p>
            <a:pPr indent="-114300" lvl="0" marL="0" marR="0" rtl="0" algn="l">
              <a:lnSpc>
                <a:spcPct val="100000"/>
              </a:lnSpc>
              <a:spcBef>
                <a:spcPts val="0"/>
              </a:spcBef>
              <a:spcAft>
                <a:spcPts val="0"/>
              </a:spcAft>
              <a:buClr>
                <a:schemeClr val="lt1"/>
              </a:buClr>
              <a:buSzPts val="1800"/>
              <a:buFont typeface="Arial"/>
              <a:buChar char="•"/>
            </a:pPr>
            <a:r>
              <a:rPr b="1" i="0" lang="tr-TR" sz="1800" u="none" cap="none" strike="noStrike">
                <a:solidFill>
                  <a:schemeClr val="lt1"/>
                </a:solidFill>
                <a:latin typeface="Arial"/>
                <a:ea typeface="Arial"/>
                <a:cs typeface="Arial"/>
                <a:sym typeface="Arial"/>
              </a:rPr>
              <a:t>Veri Almak</a:t>
            </a:r>
            <a:r>
              <a:rPr b="0" i="0" lang="tr-TR" sz="1800" u="none" cap="none" strike="noStrike">
                <a:solidFill>
                  <a:schemeClr val="lt1"/>
                </a:solidFill>
                <a:latin typeface="Arial"/>
                <a:ea typeface="Arial"/>
                <a:cs typeface="Arial"/>
                <a:sym typeface="Arial"/>
              </a:rPr>
              <a:t>: Web sayfalarından içerik çekmek için kullanılır.</a:t>
            </a:r>
            <a:endParaRPr/>
          </a:p>
          <a:p>
            <a:pPr indent="-114300" lvl="0" marL="0" marR="0" rtl="0" algn="l">
              <a:lnSpc>
                <a:spcPct val="100000"/>
              </a:lnSpc>
              <a:spcBef>
                <a:spcPts val="0"/>
              </a:spcBef>
              <a:spcAft>
                <a:spcPts val="0"/>
              </a:spcAft>
              <a:buClr>
                <a:schemeClr val="lt1"/>
              </a:buClr>
              <a:buSzPts val="1800"/>
              <a:buFont typeface="Arial"/>
              <a:buChar char="•"/>
            </a:pPr>
            <a:r>
              <a:rPr b="1" i="0" lang="tr-TR" sz="1800" u="none" cap="none" strike="noStrike">
                <a:solidFill>
                  <a:schemeClr val="lt1"/>
                </a:solidFill>
                <a:latin typeface="Arial"/>
                <a:ea typeface="Arial"/>
                <a:cs typeface="Arial"/>
                <a:sym typeface="Arial"/>
              </a:rPr>
              <a:t>Veri Göndermek</a:t>
            </a:r>
            <a:r>
              <a:rPr b="0" i="0" lang="tr-TR" sz="1800" u="none" cap="none" strike="noStrike">
                <a:solidFill>
                  <a:schemeClr val="lt1"/>
                </a:solidFill>
                <a:latin typeface="Arial"/>
                <a:ea typeface="Arial"/>
                <a:cs typeface="Arial"/>
                <a:sym typeface="Arial"/>
              </a:rPr>
              <a:t>: Formlar veya API'ler aracılığıyla veri gönderebilir.</a:t>
            </a:r>
            <a:endParaRPr/>
          </a:p>
          <a:p>
            <a:pPr indent="-114300" lvl="0" marL="0" marR="0" rtl="0" algn="l">
              <a:lnSpc>
                <a:spcPct val="100000"/>
              </a:lnSpc>
              <a:spcBef>
                <a:spcPts val="0"/>
              </a:spcBef>
              <a:spcAft>
                <a:spcPts val="0"/>
              </a:spcAft>
              <a:buClr>
                <a:schemeClr val="lt1"/>
              </a:buClr>
              <a:buSzPts val="1800"/>
              <a:buFont typeface="Arial"/>
              <a:buChar char="•"/>
            </a:pPr>
            <a:r>
              <a:rPr b="1" i="0" lang="tr-TR" sz="1800" u="none" cap="none" strike="noStrike">
                <a:solidFill>
                  <a:schemeClr val="lt1"/>
                </a:solidFill>
                <a:latin typeface="Arial"/>
                <a:ea typeface="Arial"/>
                <a:cs typeface="Arial"/>
                <a:sym typeface="Arial"/>
              </a:rPr>
              <a:t>Geniş Kullanım Alanı</a:t>
            </a:r>
            <a:r>
              <a:rPr b="0" i="0" lang="tr-TR" sz="1800" u="none" cap="none" strike="noStrike">
                <a:solidFill>
                  <a:schemeClr val="lt1"/>
                </a:solidFill>
                <a:latin typeface="Arial"/>
                <a:ea typeface="Arial"/>
                <a:cs typeface="Arial"/>
                <a:sym typeface="Arial"/>
              </a:rPr>
              <a:t>: Dosya indirme, API'lerle iletişim, kimlik doğrulama gibi işlemler de </a:t>
            </a:r>
            <a:r>
              <a:rPr b="0" i="0" lang="tr-TR" sz="1000" u="none" cap="none" strike="noStrike">
                <a:solidFill>
                  <a:schemeClr val="lt1"/>
                </a:solidFill>
                <a:latin typeface="Arimo"/>
                <a:ea typeface="Arimo"/>
                <a:cs typeface="Arimo"/>
                <a:sym typeface="Arimo"/>
              </a:rPr>
              <a:t>curl</a:t>
            </a:r>
            <a:r>
              <a:rPr b="0" i="0" lang="tr-TR" sz="800" u="none" cap="none" strike="noStrike">
                <a:solidFill>
                  <a:schemeClr val="lt1"/>
                </a:solidFill>
                <a:latin typeface="Century Gothic"/>
                <a:ea typeface="Century Gothic"/>
                <a:cs typeface="Century Gothic"/>
                <a:sym typeface="Century Gothic"/>
              </a:rPr>
              <a:t> ile yapılabilir.</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600"/>
              <a:buFont typeface="Arimo"/>
              <a:buNone/>
            </a:pPr>
            <a:r>
              <a:rPr b="0" i="0" lang="tr-TR" sz="1600" u="none" cap="none" strike="noStrike">
                <a:solidFill>
                  <a:schemeClr val="lt1"/>
                </a:solidFill>
                <a:latin typeface="Arimo"/>
                <a:ea typeface="Arimo"/>
                <a:cs typeface="Arimo"/>
                <a:sym typeface="Arimo"/>
              </a:rPr>
              <a:t>curl</a:t>
            </a:r>
            <a:r>
              <a:rPr b="0" i="0" lang="tr-TR" sz="1600" u="none" cap="none" strike="noStrike">
                <a:solidFill>
                  <a:schemeClr val="lt1"/>
                </a:solidFill>
                <a:latin typeface="Century Gothic"/>
                <a:ea typeface="Century Gothic"/>
                <a:cs typeface="Century Gothic"/>
                <a:sym typeface="Century Gothic"/>
              </a:rPr>
              <a:t>, basit veri transferlerinden, karmaşık API entegrasyonlarına kadar pek çok alanda kullanılabilecek güçlü bir araçtır.</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İki şer gruba ayrılın</a:t>
            </a:r>
            <a:endParaRPr/>
          </a:p>
        </p:txBody>
      </p:sp>
      <p:pic>
        <p:nvPicPr>
          <p:cNvPr descr="The Difference Between Teamwork and Team Building" id="663" name="Google Shape;663;p91"/>
          <p:cNvPicPr preferRelativeResize="0"/>
          <p:nvPr>
            <p:ph idx="1" type="body"/>
          </p:nvPr>
        </p:nvPicPr>
        <p:blipFill rotWithShape="1">
          <a:blip r:embed="rId3">
            <a:alphaModFix/>
          </a:blip>
          <a:srcRect b="0" l="0" r="0" t="0"/>
          <a:stretch/>
        </p:blipFill>
        <p:spPr>
          <a:xfrm>
            <a:off x="6733309" y="1853248"/>
            <a:ext cx="3719945" cy="445402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Deneme Yapalım – ilk görev</a:t>
            </a:r>
            <a:endParaRPr/>
          </a:p>
        </p:txBody>
      </p:sp>
      <p:sp>
        <p:nvSpPr>
          <p:cNvPr id="669" name="Google Shape;669;p9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Takım arkadaşınız  bir dosya oluştursun  dosyanın içine bir metin dosyası oluştursun curl ile get  isteği  yapıp dosyayı bilgisarayımıza indiriceğiz işte adımlar sunucu tarafı</a:t>
            </a:r>
            <a:endParaRPr/>
          </a:p>
          <a:p>
            <a:pPr indent="-457200" lvl="0" marL="457200" rtl="0" algn="l">
              <a:spcBef>
                <a:spcPts val="1000"/>
              </a:spcBef>
              <a:spcAft>
                <a:spcPts val="0"/>
              </a:spcAft>
              <a:buSzPts val="1600"/>
              <a:buFont typeface="Century Gothic"/>
              <a:buAutoNum type="arabicPeriod"/>
            </a:pPr>
            <a:r>
              <a:rPr lang="tr-TR"/>
              <a:t>Python3  -m http.server 1234  ile web sunucusu oluşturun</a:t>
            </a:r>
            <a:endParaRPr/>
          </a:p>
          <a:p>
            <a:pPr indent="-457200" lvl="0" marL="457200" rtl="0" algn="l">
              <a:spcBef>
                <a:spcPts val="1000"/>
              </a:spcBef>
              <a:spcAft>
                <a:spcPts val="0"/>
              </a:spcAft>
              <a:buSzPts val="1600"/>
              <a:buFont typeface="Century Gothic"/>
              <a:buAutoNum type="arabicPeriod"/>
            </a:pPr>
            <a:r>
              <a:rPr lang="tr-TR"/>
              <a:t>Takım arkadaşınız</a:t>
            </a:r>
            <a:endParaRPr/>
          </a:p>
          <a:p>
            <a:pPr indent="-457200" lvl="0" marL="457200" rtl="0" algn="l">
              <a:spcBef>
                <a:spcPts val="1000"/>
              </a:spcBef>
              <a:spcAft>
                <a:spcPts val="0"/>
              </a:spcAft>
              <a:buSzPts val="1600"/>
              <a:buFont typeface="Century Gothic"/>
              <a:buAutoNum type="arabicPeriod"/>
            </a:pPr>
            <a:r>
              <a:rPr lang="tr-TR"/>
              <a:t>curl -O http://&lt;IP_adresi&gt;:1234/dosya.txt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Ssrf güvenlik açığına girelim</a:t>
            </a:r>
            <a:endParaRPr/>
          </a:p>
        </p:txBody>
      </p:sp>
      <p:sp>
        <p:nvSpPr>
          <p:cNvPr id="675" name="Google Shape;675;p9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SzPts val="1600"/>
              <a:buFont typeface="Century Gothic"/>
              <a:buAutoNum type="arabicPeriod"/>
            </a:pPr>
            <a:r>
              <a:rPr lang="tr-TR"/>
              <a:t>Ssrf nedir ?</a:t>
            </a:r>
            <a:endParaRPr/>
          </a:p>
          <a:p>
            <a:pPr indent="-457200" lvl="0" marL="457200" rtl="0" algn="l">
              <a:spcBef>
                <a:spcPts val="1000"/>
              </a:spcBef>
              <a:spcAft>
                <a:spcPts val="0"/>
              </a:spcAft>
              <a:buSzPts val="1600"/>
              <a:buFont typeface="Century Gothic"/>
              <a:buAutoNum type="arabicPeriod"/>
            </a:pPr>
            <a:r>
              <a:rPr lang="tr-TR"/>
              <a:t>Ssrf neyden kaynaklanır?</a:t>
            </a:r>
            <a:endParaRPr/>
          </a:p>
          <a:p>
            <a:pPr indent="-457200" lvl="0" marL="457200" rtl="0" algn="l">
              <a:spcBef>
                <a:spcPts val="1000"/>
              </a:spcBef>
              <a:spcAft>
                <a:spcPts val="0"/>
              </a:spcAft>
              <a:buSzPts val="1600"/>
              <a:buFont typeface="Century Gothic"/>
              <a:buAutoNum type="arabicPeriod"/>
            </a:pPr>
            <a:r>
              <a:rPr lang="tr-TR"/>
              <a:t>Reverse Shell ve bağlantı türleri</a:t>
            </a:r>
            <a:endParaRPr/>
          </a:p>
          <a:p>
            <a:pPr indent="-457200" lvl="0" marL="457200" rtl="0" algn="l">
              <a:spcBef>
                <a:spcPts val="1000"/>
              </a:spcBef>
              <a:spcAft>
                <a:spcPts val="0"/>
              </a:spcAft>
              <a:buSzPts val="1600"/>
              <a:buFont typeface="Century Gothic"/>
              <a:buAutoNum type="arabicPeriod"/>
            </a:pPr>
            <a:r>
              <a:rPr lang="tr-TR"/>
              <a:t>Ssrf olan bir siteye pratik uygulayarak hackleyelim</a:t>
            </a:r>
            <a:endParaRPr/>
          </a:p>
          <a:p>
            <a:pPr indent="-457200" lvl="0" marL="457200" rtl="0" algn="l">
              <a:spcBef>
                <a:spcPts val="1000"/>
              </a:spcBef>
              <a:spcAft>
                <a:spcPts val="0"/>
              </a:spcAft>
              <a:buSzPts val="1600"/>
              <a:buFont typeface="Century Gothic"/>
              <a:buAutoNum type="arabicPeriod"/>
            </a:pPr>
            <a:r>
              <a:rPr lang="tr-TR"/>
              <a:t>ctf</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Ssrf nedir ?</a:t>
            </a:r>
            <a:endParaRPr/>
          </a:p>
        </p:txBody>
      </p:sp>
      <p:sp>
        <p:nvSpPr>
          <p:cNvPr id="681" name="Google Shape;681;p94"/>
          <p:cNvSpPr txBox="1"/>
          <p:nvPr>
            <p:ph idx="1" type="body"/>
          </p:nvPr>
        </p:nvSpPr>
        <p:spPr>
          <a:xfrm>
            <a:off x="0" y="1423555"/>
            <a:ext cx="12192000" cy="5434445"/>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SzPct val="80000"/>
              <a:buChar char="►"/>
            </a:pPr>
            <a:r>
              <a:rPr b="1" lang="tr-TR"/>
              <a:t>SSRF (Server-Side Request Forgery) nedir?</a:t>
            </a:r>
            <a:endParaRPr/>
          </a:p>
          <a:p>
            <a:pPr indent="-342900" lvl="0" marL="342900" rtl="0" algn="l">
              <a:spcBef>
                <a:spcPts val="1000"/>
              </a:spcBef>
              <a:spcAft>
                <a:spcPts val="0"/>
              </a:spcAft>
              <a:buSzPct val="80000"/>
              <a:buChar char="►"/>
            </a:pPr>
            <a:r>
              <a:rPr b="1" lang="tr-TR"/>
              <a:t>SSRF (Server-Side Request Forgery)</a:t>
            </a:r>
            <a:r>
              <a:rPr lang="tr-TR"/>
              <a:t>, bir güvenlik açığıdır ve bir saldırganın, sunucunun yerine başka bir sunucuya istek göndermesini sağladığı bir tür saldırıdır. Bu tür saldırılarda saldırgan, sunucunun kendi iç ağındaki ya da dış ağdaki sistemlere istekte bulunmasını sağlar. Genellikle bir uygulama, kullanıcıdan gelen verileri alır ve bu verileri başka bir sunucuya yönlendirir (örneğin bir API isteği ya da URL üzerinden veri çekme işlemi). Saldırgan, bu isteği manipüle ederek sunucuyu başka bir hedefe yönlendirebilir.</a:t>
            </a:r>
            <a:endParaRPr/>
          </a:p>
          <a:p>
            <a:pPr indent="-342900" lvl="0" marL="342900" rtl="0" algn="l">
              <a:spcBef>
                <a:spcPts val="1000"/>
              </a:spcBef>
              <a:spcAft>
                <a:spcPts val="0"/>
              </a:spcAft>
              <a:buSzPct val="80000"/>
              <a:buChar char="►"/>
            </a:pPr>
            <a:r>
              <a:rPr lang="tr-TR"/>
              <a:t>SSRF saldırısının en belirgin özelliği, saldırganın sunucu üzerinden hedefe istek göndermesidir. Yani saldırganın doğrudan hedefe istek göndermesi gerekmez; sadece sunucuyu manipüle etmesi yeterlidir.</a:t>
            </a:r>
            <a:endParaRPr/>
          </a:p>
          <a:p>
            <a:pPr indent="-342900" lvl="0" marL="342900" rtl="0" algn="l">
              <a:spcBef>
                <a:spcPts val="1000"/>
              </a:spcBef>
              <a:spcAft>
                <a:spcPts val="0"/>
              </a:spcAft>
              <a:buSzPct val="80000"/>
              <a:buChar char="►"/>
            </a:pPr>
            <a:r>
              <a:rPr b="1" lang="tr-TR"/>
              <a:t>SSFR'nin nasıl çalıştığını daha iyi anlayabilmek için bir örnek senaryo üzerinden açıklayalım:</a:t>
            </a:r>
            <a:endParaRPr/>
          </a:p>
          <a:p>
            <a:pPr indent="-342900" lvl="0" marL="342900" rtl="0" algn="l">
              <a:spcBef>
                <a:spcPts val="1000"/>
              </a:spcBef>
              <a:spcAft>
                <a:spcPts val="0"/>
              </a:spcAft>
              <a:buSzPct val="80000"/>
              <a:buFont typeface="Arial"/>
              <a:buChar char="•"/>
            </a:pPr>
            <a:r>
              <a:rPr lang="tr-TR"/>
              <a:t>Bir web uygulaması, kullanıcının verdiği URL üzerinden bilgi alıp işlem yapabiliyor. Bu uygulama, kullanıcının girdiği URL'yi kullanarak dış bir kaynağa (örneğin başka bir web servisi veya API'ye) istek gönderiyor.</a:t>
            </a:r>
            <a:endParaRPr/>
          </a:p>
          <a:p>
            <a:pPr indent="-342900" lvl="0" marL="342900" rtl="0" algn="l">
              <a:spcBef>
                <a:spcPts val="1000"/>
              </a:spcBef>
              <a:spcAft>
                <a:spcPts val="0"/>
              </a:spcAft>
              <a:buSzPct val="80000"/>
              <a:buFont typeface="Arial"/>
              <a:buChar char="•"/>
            </a:pPr>
            <a:r>
              <a:rPr lang="tr-TR"/>
              <a:t>Eğer bu işleme herhangi bir doğrulama veya kısıtlama yoksa, saldırgan URL'yi manipüle edebilir. Böylece sunucu, iç ağındaki kritik bir kaynağa (örneğin, localhost:5000 gibi) veya dış bir hedefe istek gönderebilir.</a:t>
            </a:r>
            <a:endParaRPr/>
          </a:p>
          <a:p>
            <a:pPr indent="-342900" lvl="0" marL="342900" rtl="0" algn="l">
              <a:spcBef>
                <a:spcPts val="1000"/>
              </a:spcBef>
              <a:spcAft>
                <a:spcPts val="0"/>
              </a:spcAft>
              <a:buSzPct val="80000"/>
              <a:buFont typeface="Arial"/>
              <a:buChar char="•"/>
            </a:pPr>
            <a:r>
              <a:rPr lang="tr-TR"/>
              <a:t>Bu istek, sunucu üzerinden yapılacağı için genellikle hedef, saldırganın IP adresinden değil, sunucunun IP adresinden geldiğini görür. Bu, dışarıdan gelen normal bağlantılara göre farklı bir davranış gösterir.</a:t>
            </a:r>
            <a:endParaRPr/>
          </a:p>
          <a:p>
            <a:pPr indent="-256540" lvl="0" marL="342900" rtl="0" algn="l">
              <a:spcBef>
                <a:spcPts val="1000"/>
              </a:spcBef>
              <a:spcAft>
                <a:spcPts val="0"/>
              </a:spcAft>
              <a:buSzPct val="800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Ssrf neyden kaynaklanır ? </a:t>
            </a:r>
            <a:endParaRPr/>
          </a:p>
        </p:txBody>
      </p:sp>
      <p:sp>
        <p:nvSpPr>
          <p:cNvPr id="687" name="Google Shape;687;p95"/>
          <p:cNvSpPr txBox="1"/>
          <p:nvPr>
            <p:ph idx="1" type="body"/>
          </p:nvPr>
        </p:nvSpPr>
        <p:spPr>
          <a:xfrm>
            <a:off x="-135081" y="1853248"/>
            <a:ext cx="12230100" cy="500475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SzPct val="80000"/>
              <a:buChar char="►"/>
            </a:pPr>
            <a:r>
              <a:rPr b="1" lang="tr-TR"/>
              <a:t>SSRF Neyden Kaynaklanır?</a:t>
            </a:r>
            <a:endParaRPr/>
          </a:p>
          <a:p>
            <a:pPr indent="-342900" lvl="0" marL="342900" rtl="0" algn="l">
              <a:spcBef>
                <a:spcPts val="1000"/>
              </a:spcBef>
              <a:spcAft>
                <a:spcPts val="0"/>
              </a:spcAft>
              <a:buSzPct val="80000"/>
              <a:buChar char="►"/>
            </a:pPr>
            <a:r>
              <a:rPr lang="tr-TR"/>
              <a:t>SSRF açığı genellikle aşağıdaki nedenlerden kaynaklanır:</a:t>
            </a:r>
            <a:endParaRPr/>
          </a:p>
          <a:p>
            <a:pPr indent="-342900" lvl="0" marL="342900" rtl="0" algn="l">
              <a:spcBef>
                <a:spcPts val="1000"/>
              </a:spcBef>
              <a:spcAft>
                <a:spcPts val="0"/>
              </a:spcAft>
              <a:buSzPct val="80000"/>
              <a:buFont typeface="Century Gothic"/>
              <a:buAutoNum type="arabicPeriod"/>
            </a:pPr>
            <a:r>
              <a:rPr b="1" lang="tr-TR"/>
              <a:t>Kötü Veri Doğrulama ve Filtreleme:</a:t>
            </a:r>
            <a:endParaRPr/>
          </a:p>
          <a:p>
            <a:pPr indent="-285750" lvl="1" marL="742950" rtl="0" algn="l">
              <a:spcBef>
                <a:spcPts val="1000"/>
              </a:spcBef>
              <a:spcAft>
                <a:spcPts val="0"/>
              </a:spcAft>
              <a:buSzPct val="79999"/>
              <a:buFont typeface="Century Gothic"/>
              <a:buAutoNum type="arabicPeriod"/>
            </a:pPr>
            <a:r>
              <a:rPr lang="tr-TR"/>
              <a:t>Kullanıcıdan alınan URL’lerin doğrulanmaması, SSRF açığına yol açabilir. Eğer web uygulaması, URL'yi yeterince doğrulamazsa, saldırgan kötü amaçlı URL’ler gönderebilir.</a:t>
            </a:r>
            <a:endParaRPr/>
          </a:p>
          <a:p>
            <a:pPr indent="-342900" lvl="0" marL="342900" rtl="0" algn="l">
              <a:spcBef>
                <a:spcPts val="1000"/>
              </a:spcBef>
              <a:spcAft>
                <a:spcPts val="0"/>
              </a:spcAft>
              <a:buSzPct val="80000"/>
              <a:buFont typeface="Century Gothic"/>
              <a:buAutoNum type="arabicPeriod"/>
            </a:pPr>
            <a:r>
              <a:rPr b="1" lang="tr-TR"/>
              <a:t>Sınırlı Bağlantı Denetimi:</a:t>
            </a:r>
            <a:endParaRPr/>
          </a:p>
          <a:p>
            <a:pPr indent="-285750" lvl="1" marL="742950" rtl="0" algn="l">
              <a:spcBef>
                <a:spcPts val="1000"/>
              </a:spcBef>
              <a:spcAft>
                <a:spcPts val="0"/>
              </a:spcAft>
              <a:buSzPct val="79999"/>
              <a:buFont typeface="Century Gothic"/>
              <a:buAutoNum type="arabicPeriod"/>
            </a:pPr>
            <a:r>
              <a:rPr lang="tr-TR"/>
              <a:t>Sunucu, genellikle dış dünya ile sınırlı erişim sağlarken, iç ağdaki sistemlere erişim konusunda herhangi bir denetim yapmadığı durumlar SSRF açığına neden olabilir. Sunucu içi hizmetler veya başka ağlara yönlendirilen talepler, dışarıdan erişimi olmayan hizmetleri sızdırmak için kullanılabilir.</a:t>
            </a:r>
            <a:endParaRPr/>
          </a:p>
          <a:p>
            <a:pPr indent="-342900" lvl="0" marL="342900" rtl="0" algn="l">
              <a:spcBef>
                <a:spcPts val="1000"/>
              </a:spcBef>
              <a:spcAft>
                <a:spcPts val="0"/>
              </a:spcAft>
              <a:buSzPct val="80000"/>
              <a:buFont typeface="Century Gothic"/>
              <a:buAutoNum type="arabicPeriod"/>
            </a:pPr>
            <a:r>
              <a:rPr b="1" lang="tr-TR"/>
              <a:t>URL Manipülasyonu:</a:t>
            </a:r>
            <a:endParaRPr/>
          </a:p>
          <a:p>
            <a:pPr indent="-285750" lvl="1" marL="742950" rtl="0" algn="l">
              <a:spcBef>
                <a:spcPts val="1000"/>
              </a:spcBef>
              <a:spcAft>
                <a:spcPts val="0"/>
              </a:spcAft>
              <a:buSzPct val="79999"/>
              <a:buFont typeface="Century Gothic"/>
              <a:buAutoNum type="arabicPeriod"/>
            </a:pPr>
            <a:r>
              <a:rPr lang="tr-TR"/>
              <a:t>Kullanıcıdan alınan URL'lerin parametreleri kötüye kullanılabilir. Örneğin, “http://example.com/” yerine “http://localhost:8080/” ya da “http://127.0.0.1/” gibi iç ağdaki bir IP adresine yönlendirilmiş istekler yapılabilir.</a:t>
            </a:r>
            <a:endParaRPr/>
          </a:p>
          <a:p>
            <a:pPr indent="-342900" lvl="0" marL="342900" rtl="0" algn="l">
              <a:spcBef>
                <a:spcPts val="1000"/>
              </a:spcBef>
              <a:spcAft>
                <a:spcPts val="0"/>
              </a:spcAft>
              <a:buSzPct val="80000"/>
              <a:buFont typeface="Century Gothic"/>
              <a:buAutoNum type="arabicPeriod"/>
            </a:pPr>
            <a:r>
              <a:rPr b="1" lang="tr-TR"/>
              <a:t>Eksik Kısıtlamalar:</a:t>
            </a:r>
            <a:endParaRPr/>
          </a:p>
          <a:p>
            <a:pPr indent="-285750" lvl="1" marL="742950" rtl="0" algn="l">
              <a:spcBef>
                <a:spcPts val="1000"/>
              </a:spcBef>
              <a:spcAft>
                <a:spcPts val="0"/>
              </a:spcAft>
              <a:buSzPct val="79999"/>
              <a:buFont typeface="Century Gothic"/>
              <a:buAutoNum type="arabicPeriod"/>
            </a:pPr>
            <a:r>
              <a:rPr lang="tr-TR"/>
              <a:t>SSRF açığı, iç ağ ve dış ağ arasında ayrım yapmayan ve tüm URL’lere izin veren uygulamalarda yaygındır. İç servislere, veritabanlarına veya başka ağlara yönlendirilen istekler uygun şekilde filtrelenmezse, SSRF saldırıları mümkündür.</a:t>
            </a:r>
            <a:endParaRPr/>
          </a:p>
          <a:p>
            <a:pPr indent="-248920" lvl="0" marL="342900" rtl="0" algn="l">
              <a:spcBef>
                <a:spcPts val="1000"/>
              </a:spcBef>
              <a:spcAft>
                <a:spcPts val="0"/>
              </a:spcAft>
              <a:buSzPct val="800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Ters Bağlantı ( reverse shell ) ve türleri backdoor</a:t>
            </a:r>
            <a:endParaRPr/>
          </a:p>
        </p:txBody>
      </p:sp>
      <p:pic>
        <p:nvPicPr>
          <p:cNvPr descr="What is a Reverse Shell? — Definition by Techslang" id="693" name="Google Shape;693;p96"/>
          <p:cNvPicPr preferRelativeResize="0"/>
          <p:nvPr>
            <p:ph idx="1" type="body"/>
          </p:nvPr>
        </p:nvPicPr>
        <p:blipFill rotWithShape="1">
          <a:blip r:embed="rId3">
            <a:alphaModFix/>
          </a:blip>
          <a:srcRect b="0" l="0" r="0" t="0"/>
          <a:stretch/>
        </p:blipFill>
        <p:spPr>
          <a:xfrm>
            <a:off x="-1" y="1779639"/>
            <a:ext cx="12192001" cy="507836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Reverse Shell nedir</a:t>
            </a:r>
            <a:endParaRPr/>
          </a:p>
        </p:txBody>
      </p:sp>
      <p:sp>
        <p:nvSpPr>
          <p:cNvPr id="699" name="Google Shape;699;p9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Reverse shell, hedef sistemin saldırganın makinesine bağlanarak komutları almasıdır. Saldırgan, hedef sisteme bir bağlantı oluşturmaz, bunun yerine hedef sistem saldırganın makinesine bağlanır ve komutlar, saldırganın makinesinden hedef sisteme gönderilir. Bu sayede saldırgan, hedef sistemi uzaktan kontrol edebilir.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Blind Shell nedir ?</a:t>
            </a:r>
            <a:endParaRPr/>
          </a:p>
        </p:txBody>
      </p:sp>
      <p:pic>
        <p:nvPicPr>
          <p:cNvPr descr="Difference Between Bind Shell and Reverse Shell - GeeksforGeeks" id="705" name="Google Shape;705;p98"/>
          <p:cNvPicPr preferRelativeResize="0"/>
          <p:nvPr>
            <p:ph idx="1" type="body"/>
          </p:nvPr>
        </p:nvPicPr>
        <p:blipFill rotWithShape="1">
          <a:blip r:embed="rId3">
            <a:alphaModFix/>
          </a:blip>
          <a:srcRect b="0" l="0" r="0" t="0"/>
          <a:stretch/>
        </p:blipFill>
        <p:spPr>
          <a:xfrm>
            <a:off x="-1" y="1853248"/>
            <a:ext cx="12015019" cy="500475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Blind shell</a:t>
            </a:r>
            <a:endParaRPr/>
          </a:p>
        </p:txBody>
      </p:sp>
      <p:sp>
        <p:nvSpPr>
          <p:cNvPr id="711" name="Google Shape;711;p99"/>
          <p:cNvSpPr txBox="1"/>
          <p:nvPr>
            <p:ph idx="1" type="body"/>
          </p:nvPr>
        </p:nvSpPr>
        <p:spPr>
          <a:xfrm>
            <a:off x="1103312" y="2166187"/>
            <a:ext cx="7313101" cy="341632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3600"/>
              <a:buFont typeface="Arial"/>
              <a:buNone/>
            </a:pPr>
            <a:r>
              <a:rPr b="0" i="0" lang="tr-TR" sz="3600" u="none" cap="none" strike="noStrike">
                <a:solidFill>
                  <a:schemeClr val="lt1"/>
                </a:solidFill>
                <a:latin typeface="Arial"/>
                <a:ea typeface="Arial"/>
                <a:cs typeface="Arial"/>
                <a:sym typeface="Arial"/>
              </a:rPr>
              <a:t>Blind shell, hedefin açık bir portu üzerinden bağlanarak komutlar çalıştırmayı sağlar, ancak çıktı alınmaz. Saldırgan, hedefe bağlanıp komutları çalıştırabilir ama geri dönüş alamaz.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pic>
        <p:nvPicPr>
          <p:cNvPr id="217" name="Google Shape;217;p28"/>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218" name="Google Shape;218;p28"/>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219" name="Google Shape;219;p28"/>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20" name="Google Shape;220;p28"/>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221" name="Google Shape;221;p28"/>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222" name="Google Shape;222;p2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3" name="Google Shape;223;p28"/>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4" name="Google Shape;224;p28"/>
          <p:cNvSpPr txBox="1"/>
          <p:nvPr>
            <p:ph type="title"/>
          </p:nvPr>
        </p:nvSpPr>
        <p:spPr>
          <a:xfrm>
            <a:off x="8200279" y="1325880"/>
            <a:ext cx="3344020" cy="306650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EBEBEB"/>
              </a:buClr>
              <a:buSzPts val="5400"/>
              <a:buFont typeface="Century Gothic"/>
              <a:buNone/>
            </a:pPr>
            <a:r>
              <a:rPr b="0" i="0" lang="tr-TR" sz="5400">
                <a:solidFill>
                  <a:srgbClr val="EBEBEB"/>
                </a:solidFill>
                <a:latin typeface="Century Gothic"/>
                <a:ea typeface="Century Gothic"/>
                <a:cs typeface="Century Gothic"/>
                <a:sym typeface="Century Gothic"/>
              </a:rPr>
              <a:t>Nmap Kurma İkinci Adım</a:t>
            </a:r>
            <a:endParaRPr/>
          </a:p>
        </p:txBody>
      </p:sp>
      <p:sp>
        <p:nvSpPr>
          <p:cNvPr id="225" name="Google Shape;225;p28"/>
          <p:cNvSpPr/>
          <p:nvPr/>
        </p:nvSpPr>
        <p:spPr>
          <a:xfrm>
            <a:off x="636914" y="639905"/>
            <a:ext cx="6915664" cy="55781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6" name="Google Shape;226;p2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27" name="Google Shape;227;p28"/>
          <p:cNvPicPr preferRelativeResize="0"/>
          <p:nvPr>
            <p:ph idx="1" type="body"/>
          </p:nvPr>
        </p:nvPicPr>
        <p:blipFill rotWithShape="1">
          <a:blip r:embed="rId8">
            <a:alphaModFix/>
          </a:blip>
          <a:srcRect b="0" l="0" r="0" t="0"/>
          <a:stretch/>
        </p:blipFill>
        <p:spPr>
          <a:xfrm>
            <a:off x="636915" y="571803"/>
            <a:ext cx="6915664" cy="564628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Dosya yükleme zafiyeti olan site</a:t>
            </a:r>
            <a:r>
              <a:rPr lang="tr-TR"/>
              <a:t> Siteyi Hackleyelim</a:t>
            </a:r>
            <a:endParaRPr/>
          </a:p>
        </p:txBody>
      </p:sp>
      <p:sp>
        <p:nvSpPr>
          <p:cNvPr id="717" name="Google Shape;717;p10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Komut satırını Yönetici Olarak Çalıştırın  ve lab dosyamıza girelim</a:t>
            </a:r>
            <a:endParaRPr/>
          </a:p>
          <a:p>
            <a:pPr indent="0" lvl="0" marL="0" rtl="0" algn="l">
              <a:spcBef>
                <a:spcPts val="1000"/>
              </a:spcBef>
              <a:spcAft>
                <a:spcPts val="0"/>
              </a:spcAft>
              <a:buSzPts val="1600"/>
              <a:buNone/>
            </a:pPr>
            <a:r>
              <a:rPr lang="tr-TR"/>
              <a:t> şu komutu çalıştırın:</a:t>
            </a:r>
            <a:endParaRPr/>
          </a:p>
          <a:p>
            <a:pPr indent="0" lvl="0" marL="0" rtl="0" algn="l">
              <a:spcBef>
                <a:spcPts val="1000"/>
              </a:spcBef>
              <a:spcAft>
                <a:spcPts val="0"/>
              </a:spcAft>
              <a:buSzPts val="1600"/>
              <a:buNone/>
            </a:pPr>
            <a:r>
              <a:rPr lang="tr-TR"/>
              <a:t>python websitesi_tasarim_file.py</a:t>
            </a:r>
            <a:endParaRPr/>
          </a:p>
          <a:p>
            <a:pPr indent="0" lvl="0" marL="0" rtl="0" algn="l">
              <a:spcBef>
                <a:spcPts val="1000"/>
              </a:spcBef>
              <a:spcAft>
                <a:spcPts val="0"/>
              </a:spcAft>
              <a:buSzPts val="1600"/>
              <a:buNone/>
            </a:pPr>
            <a:r>
              <a:rPr lang="tr-TR"/>
              <a:t>Local are network ip adresini girin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Tcp Geçiş Pratik örneklerle</a:t>
            </a:r>
            <a:endParaRPr/>
          </a:p>
        </p:txBody>
      </p:sp>
      <p:sp>
        <p:nvSpPr>
          <p:cNvPr id="723" name="Google Shape;723;p10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Tcp session nedir ? </a:t>
            </a:r>
            <a:endParaRPr/>
          </a:p>
          <a:p>
            <a:pPr indent="-342900" lvl="0" marL="342900" rtl="0" algn="l">
              <a:spcBef>
                <a:spcPts val="1000"/>
              </a:spcBef>
              <a:spcAft>
                <a:spcPts val="0"/>
              </a:spcAft>
              <a:buSzPts val="1600"/>
              <a:buChar char="►"/>
            </a:pPr>
            <a:r>
              <a:rPr lang="tr-TR"/>
              <a:t>Tcp seq nedir?</a:t>
            </a:r>
            <a:endParaRPr/>
          </a:p>
          <a:p>
            <a:pPr indent="-342900" lvl="0" marL="342900" rtl="0" algn="l">
              <a:spcBef>
                <a:spcPts val="1000"/>
              </a:spcBef>
              <a:spcAft>
                <a:spcPts val="0"/>
              </a:spcAft>
              <a:buSzPts val="1600"/>
              <a:buChar char="►"/>
            </a:pPr>
            <a:r>
              <a:rPr lang="tr-TR"/>
              <a:t>Tcp syn-ack fin bayrağı</a:t>
            </a:r>
            <a:endParaRPr/>
          </a:p>
          <a:p>
            <a:pPr indent="-342900" lvl="0" marL="342900" rtl="0" algn="l">
              <a:spcBef>
                <a:spcPts val="1000"/>
              </a:spcBef>
              <a:spcAft>
                <a:spcPts val="0"/>
              </a:spcAft>
              <a:buSzPts val="1600"/>
              <a:buChar char="►"/>
            </a:pPr>
            <a:r>
              <a:rPr lang="tr-TR"/>
              <a:t>Tcp segmentler</a:t>
            </a:r>
            <a:endParaRPr/>
          </a:p>
          <a:p>
            <a:pPr indent="-342900" lvl="0" marL="342900" rtl="0" algn="l">
              <a:spcBef>
                <a:spcPts val="1000"/>
              </a:spcBef>
              <a:spcAft>
                <a:spcPts val="0"/>
              </a:spcAft>
              <a:buSzPts val="1600"/>
              <a:buChar char="►"/>
            </a:pPr>
            <a:r>
              <a:rPr lang="tr-TR"/>
              <a:t>Tcp psh</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0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Tcp Session Nedir?</a:t>
            </a:r>
            <a:endParaRPr/>
          </a:p>
        </p:txBody>
      </p:sp>
      <p:sp>
        <p:nvSpPr>
          <p:cNvPr id="729" name="Google Shape;729;p102"/>
          <p:cNvSpPr txBox="1"/>
          <p:nvPr>
            <p:ph idx="1" type="body"/>
          </p:nvPr>
        </p:nvSpPr>
        <p:spPr>
          <a:xfrm>
            <a:off x="98324" y="1376516"/>
            <a:ext cx="11877366" cy="5279923"/>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SzPct val="80000"/>
              <a:buChar char="►"/>
            </a:pPr>
            <a:r>
              <a:rPr b="1" lang="tr-TR"/>
              <a:t>TCP session</a:t>
            </a:r>
            <a:r>
              <a:rPr lang="tr-TR"/>
              <a:t> (TCP oturumu), </a:t>
            </a:r>
            <a:r>
              <a:rPr b="1" lang="tr-TR"/>
              <a:t>TCP bağlantısı</a:t>
            </a:r>
            <a:r>
              <a:rPr lang="tr-TR"/>
              <a:t> kurularak yapılan iletişim sürecine verilen isimdir. Bu oturum, iki cihaz arasında veri iletimi için açılan ve kapatılan bir bağlantıyı ifade eder. TCP, bağlantı odaklı bir protokoldür, yani iletişim başlamadan önce bir bağlantı kurulması gerekir ve veri iletimi sonunda bağlantı kapatılır.</a:t>
            </a:r>
            <a:endParaRPr/>
          </a:p>
          <a:p>
            <a:pPr indent="-342900" lvl="0" marL="342900" rtl="0" algn="l">
              <a:spcBef>
                <a:spcPts val="1000"/>
              </a:spcBef>
              <a:spcAft>
                <a:spcPts val="0"/>
              </a:spcAft>
              <a:buSzPct val="80000"/>
              <a:buChar char="►"/>
            </a:pPr>
            <a:r>
              <a:rPr b="1" lang="tr-TR"/>
              <a:t>TCP Oturumunun Aşamaları</a:t>
            </a:r>
            <a:endParaRPr/>
          </a:p>
          <a:p>
            <a:pPr indent="-342900" lvl="0" marL="342900" rtl="0" algn="l">
              <a:spcBef>
                <a:spcPts val="1000"/>
              </a:spcBef>
              <a:spcAft>
                <a:spcPts val="0"/>
              </a:spcAft>
              <a:buSzPct val="80000"/>
              <a:buFont typeface="Century Gothic"/>
              <a:buAutoNum type="arabicPeriod"/>
            </a:pPr>
            <a:r>
              <a:rPr b="1" lang="tr-TR"/>
              <a:t>Bağlantı Kurulumu (Three-way handshake)</a:t>
            </a:r>
            <a:r>
              <a:rPr lang="tr-TR"/>
              <a:t>:</a:t>
            </a:r>
            <a:endParaRPr/>
          </a:p>
          <a:p>
            <a:pPr indent="-285750" lvl="1" marL="742950" rtl="0" algn="l">
              <a:spcBef>
                <a:spcPts val="1000"/>
              </a:spcBef>
              <a:spcAft>
                <a:spcPts val="0"/>
              </a:spcAft>
              <a:buSzPct val="79999"/>
              <a:buFont typeface="Century Gothic"/>
              <a:buAutoNum type="arabicPeriod"/>
            </a:pPr>
            <a:r>
              <a:rPr b="1" lang="tr-TR"/>
              <a:t>SYN</a:t>
            </a:r>
            <a:r>
              <a:rPr lang="tr-TR"/>
              <a:t>: Bağlantı başlatma isteği gönderilir.</a:t>
            </a:r>
            <a:endParaRPr/>
          </a:p>
          <a:p>
            <a:pPr indent="-285750" lvl="1" marL="742950" rtl="0" algn="l">
              <a:spcBef>
                <a:spcPts val="1000"/>
              </a:spcBef>
              <a:spcAft>
                <a:spcPts val="0"/>
              </a:spcAft>
              <a:buSzPct val="79999"/>
              <a:buFont typeface="Century Gothic"/>
              <a:buAutoNum type="arabicPeriod"/>
            </a:pPr>
            <a:r>
              <a:rPr b="1" lang="tr-TR"/>
              <a:t>SYN-ACK</a:t>
            </a:r>
            <a:r>
              <a:rPr lang="tr-TR"/>
              <a:t>: Bağlantı başlatma isteği kabul edilir ve onaylanır.</a:t>
            </a:r>
            <a:endParaRPr/>
          </a:p>
          <a:p>
            <a:pPr indent="-285750" lvl="1" marL="742950" rtl="0" algn="l">
              <a:spcBef>
                <a:spcPts val="1000"/>
              </a:spcBef>
              <a:spcAft>
                <a:spcPts val="0"/>
              </a:spcAft>
              <a:buSzPct val="79999"/>
              <a:buFont typeface="Century Gothic"/>
              <a:buAutoNum type="arabicPeriod"/>
            </a:pPr>
            <a:r>
              <a:rPr b="1" lang="tr-TR"/>
              <a:t>ACK</a:t>
            </a:r>
            <a:r>
              <a:rPr lang="tr-TR"/>
              <a:t>: Bağlantı kurulduğu onaylanır.</a:t>
            </a:r>
            <a:endParaRPr/>
          </a:p>
          <a:p>
            <a:pPr indent="-342900" lvl="0" marL="342900" rtl="0" algn="l">
              <a:spcBef>
                <a:spcPts val="1000"/>
              </a:spcBef>
              <a:spcAft>
                <a:spcPts val="0"/>
              </a:spcAft>
              <a:buSzPct val="80000"/>
              <a:buFont typeface="Century Gothic"/>
              <a:buAutoNum type="arabicPeriod"/>
            </a:pPr>
            <a:r>
              <a:rPr lang="tr-TR"/>
              <a:t>Bu üç aşama, oturumun başlatılmasını sağlar.</a:t>
            </a:r>
            <a:endParaRPr/>
          </a:p>
          <a:p>
            <a:pPr indent="-342900" lvl="0" marL="342900" rtl="0" algn="l">
              <a:spcBef>
                <a:spcPts val="1000"/>
              </a:spcBef>
              <a:spcAft>
                <a:spcPts val="0"/>
              </a:spcAft>
              <a:buSzPct val="80000"/>
              <a:buFont typeface="Century Gothic"/>
              <a:buAutoNum type="arabicPeriod"/>
            </a:pPr>
            <a:r>
              <a:rPr b="1" lang="tr-TR"/>
              <a:t>Veri İletimi</a:t>
            </a:r>
            <a:r>
              <a:rPr lang="tr-TR"/>
              <a:t>: Bağlantı kurulduktan sonra, veri paketleri sırasıyla gönderilir. TCP, verilerin sıralı bir şekilde ve eksiksiz iletilmesini sağlar. Hatalı paketler yeniden gönderilir.</a:t>
            </a:r>
            <a:endParaRPr/>
          </a:p>
          <a:p>
            <a:pPr indent="-342900" lvl="0" marL="342900" rtl="0" algn="l">
              <a:spcBef>
                <a:spcPts val="1000"/>
              </a:spcBef>
              <a:spcAft>
                <a:spcPts val="0"/>
              </a:spcAft>
              <a:buSzPct val="80000"/>
              <a:buFont typeface="Century Gothic"/>
              <a:buAutoNum type="arabicPeriod"/>
            </a:pPr>
            <a:r>
              <a:rPr b="1" lang="tr-TR"/>
              <a:t>Bağlantı Kapatma</a:t>
            </a:r>
            <a:r>
              <a:rPr lang="tr-TR"/>
              <a:t>: Veri iletimi tamamlandıktan sonra, her iki taraf da bağlantıyı sonlandırmak için </a:t>
            </a:r>
            <a:r>
              <a:rPr b="1" lang="tr-TR"/>
              <a:t>FIN</a:t>
            </a:r>
            <a:r>
              <a:rPr lang="tr-TR"/>
              <a:t> (Finish) paketini gönderir. Bu aşamada bağlantı düzgün şekilde kapanır.</a:t>
            </a:r>
            <a:endParaRPr/>
          </a:p>
          <a:p>
            <a:pPr indent="-342900" lvl="0" marL="342900" rtl="0" algn="l">
              <a:spcBef>
                <a:spcPts val="1000"/>
              </a:spcBef>
              <a:spcAft>
                <a:spcPts val="0"/>
              </a:spcAft>
              <a:buSzPct val="80000"/>
              <a:buChar char="►"/>
            </a:pPr>
            <a:r>
              <a:rPr b="1" lang="tr-TR"/>
              <a:t>Özetle:</a:t>
            </a:r>
            <a:endParaRPr/>
          </a:p>
          <a:p>
            <a:pPr indent="-342900" lvl="0" marL="342900" rtl="0" algn="l">
              <a:spcBef>
                <a:spcPts val="1000"/>
              </a:spcBef>
              <a:spcAft>
                <a:spcPts val="0"/>
              </a:spcAft>
              <a:buSzPct val="80000"/>
              <a:buFont typeface="Arial"/>
              <a:buChar char="•"/>
            </a:pPr>
            <a:r>
              <a:rPr b="1" lang="tr-TR"/>
              <a:t>TCP session</a:t>
            </a:r>
            <a:r>
              <a:rPr lang="tr-TR"/>
              <a:t>, iki cihaz arasında güvenilir veri iletimi sağlayan bir bağlantıdır.</a:t>
            </a:r>
            <a:endParaRPr/>
          </a:p>
          <a:p>
            <a:pPr indent="-342900" lvl="0" marL="342900" rtl="0" algn="l">
              <a:spcBef>
                <a:spcPts val="1000"/>
              </a:spcBef>
              <a:spcAft>
                <a:spcPts val="0"/>
              </a:spcAft>
              <a:buSzPct val="80000"/>
              <a:buFont typeface="Arial"/>
              <a:buChar char="•"/>
            </a:pPr>
            <a:r>
              <a:rPr lang="tr-TR"/>
              <a:t>Bağlantı kurulduktan sonra veri iletimi gerçekleşir ve bağlantı sonlandırılır.</a:t>
            </a:r>
            <a:endParaRPr/>
          </a:p>
          <a:p>
            <a:pPr indent="-342900" lvl="0" marL="342900" rtl="0" algn="l">
              <a:spcBef>
                <a:spcPts val="1000"/>
              </a:spcBef>
              <a:spcAft>
                <a:spcPts val="0"/>
              </a:spcAft>
              <a:buSzPct val="80000"/>
              <a:buFont typeface="Arial"/>
              <a:buChar char="•"/>
            </a:pPr>
            <a:r>
              <a:rPr lang="tr-TR"/>
              <a:t>Bu işlem, üç aşamalı bağlantı kurma (handshake) ve veri iletimi aşamalarını içerir.</a:t>
            </a:r>
            <a:endParaRPr/>
          </a:p>
          <a:p>
            <a:pPr indent="-256540" lvl="0" marL="342900" rtl="0" algn="l">
              <a:spcBef>
                <a:spcPts val="1000"/>
              </a:spcBef>
              <a:spcAft>
                <a:spcPts val="0"/>
              </a:spcAft>
              <a:buSzPct val="800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0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Tcp seq nedir?</a:t>
            </a:r>
            <a:endParaRPr/>
          </a:p>
        </p:txBody>
      </p:sp>
      <p:sp>
        <p:nvSpPr>
          <p:cNvPr id="735" name="Google Shape;735;p103"/>
          <p:cNvSpPr txBox="1"/>
          <p:nvPr>
            <p:ph idx="1" type="body"/>
          </p:nvPr>
        </p:nvSpPr>
        <p:spPr>
          <a:xfrm>
            <a:off x="314632" y="1494503"/>
            <a:ext cx="11346426" cy="5142271"/>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SzPct val="80000"/>
              <a:buChar char="►"/>
            </a:pPr>
            <a:r>
              <a:rPr lang="tr-TR"/>
              <a:t>TCP'deki </a:t>
            </a:r>
            <a:r>
              <a:rPr b="1" lang="tr-TR"/>
              <a:t>sequence number</a:t>
            </a:r>
            <a:r>
              <a:rPr lang="tr-TR"/>
              <a:t> (veya </a:t>
            </a:r>
            <a:r>
              <a:rPr b="1" lang="tr-TR"/>
              <a:t>seq</a:t>
            </a:r>
            <a:r>
              <a:rPr lang="tr-TR"/>
              <a:t>) bir veri paketinin sırasını belirtir. TCP bağlantıları, gönderilen verilerin </a:t>
            </a:r>
            <a:r>
              <a:rPr b="1" lang="tr-TR"/>
              <a:t>sırasıyla</a:t>
            </a:r>
            <a:r>
              <a:rPr lang="tr-TR"/>
              <a:t> ve </a:t>
            </a:r>
            <a:r>
              <a:rPr b="1" lang="tr-TR"/>
              <a:t>eksiksiz</a:t>
            </a:r>
            <a:r>
              <a:rPr lang="tr-TR"/>
              <a:t> bir şekilde iletilmesini sağlamak için bu numarayı kullanır. Bunu, bir postanın üzerinde yazılı olan sıra numarasına benzetebiliriz. Yani, her paket için bir sıra numarası atılır ve bu numara, alıcı cihazın doğru sırayla veriyi almasına yardımcı olur.</a:t>
            </a:r>
            <a:endParaRPr/>
          </a:p>
          <a:p>
            <a:pPr indent="-342900" lvl="0" marL="342900" rtl="0" algn="l">
              <a:spcBef>
                <a:spcPts val="1000"/>
              </a:spcBef>
              <a:spcAft>
                <a:spcPts val="0"/>
              </a:spcAft>
              <a:buSzPct val="80000"/>
              <a:buChar char="►"/>
            </a:pPr>
            <a:r>
              <a:rPr b="1" lang="tr-TR"/>
              <a:t>Temel Özellikleri:</a:t>
            </a:r>
            <a:endParaRPr/>
          </a:p>
          <a:p>
            <a:pPr indent="-342900" lvl="0" marL="342900" rtl="0" algn="l">
              <a:spcBef>
                <a:spcPts val="1000"/>
              </a:spcBef>
              <a:spcAft>
                <a:spcPts val="0"/>
              </a:spcAft>
              <a:buSzPct val="80000"/>
              <a:buFont typeface="Arial"/>
              <a:buChar char="•"/>
            </a:pPr>
            <a:r>
              <a:rPr b="1" lang="tr-TR"/>
              <a:t>Bağlantı Başlangıcı</a:t>
            </a:r>
            <a:r>
              <a:rPr lang="tr-TR"/>
              <a:t>: Bir TCP bağlantısı başlatıldığında, başlangıç bir </a:t>
            </a:r>
            <a:r>
              <a:rPr b="1" lang="tr-TR"/>
              <a:t>seq numarası</a:t>
            </a:r>
            <a:r>
              <a:rPr lang="tr-TR"/>
              <a:t> ile yapılır. Bu numara genellikle rastgele seçilir.</a:t>
            </a:r>
            <a:endParaRPr/>
          </a:p>
          <a:p>
            <a:pPr indent="-342900" lvl="0" marL="342900" rtl="0" algn="l">
              <a:spcBef>
                <a:spcPts val="1000"/>
              </a:spcBef>
              <a:spcAft>
                <a:spcPts val="0"/>
              </a:spcAft>
              <a:buSzPct val="80000"/>
              <a:buFont typeface="Arial"/>
              <a:buChar char="•"/>
            </a:pPr>
            <a:r>
              <a:rPr b="1" lang="tr-TR"/>
              <a:t>Veri Gönderimi</a:t>
            </a:r>
            <a:r>
              <a:rPr lang="tr-TR"/>
              <a:t>: Her yeni veri segmenti gönderildiğinde, bir </a:t>
            </a:r>
            <a:r>
              <a:rPr b="1" lang="tr-TR"/>
              <a:t>seq numarası</a:t>
            </a:r>
            <a:r>
              <a:rPr lang="tr-TR"/>
              <a:t> atanır. Bu numara, alıcıya gönderilen verinin sırasını takip etmesini sağlar.</a:t>
            </a:r>
            <a:endParaRPr/>
          </a:p>
          <a:p>
            <a:pPr indent="-342900" lvl="0" marL="342900" rtl="0" algn="l">
              <a:spcBef>
                <a:spcPts val="1000"/>
              </a:spcBef>
              <a:spcAft>
                <a:spcPts val="0"/>
              </a:spcAft>
              <a:buSzPct val="80000"/>
              <a:buFont typeface="Arial"/>
              <a:buChar char="•"/>
            </a:pPr>
            <a:r>
              <a:rPr b="1" lang="tr-TR"/>
              <a:t>ACK ve Seq</a:t>
            </a:r>
            <a:r>
              <a:rPr lang="tr-TR"/>
              <a:t>: Alıcı, her veriyi aldığında, bir </a:t>
            </a:r>
            <a:r>
              <a:rPr b="1" lang="tr-TR"/>
              <a:t>ACK</a:t>
            </a:r>
            <a:r>
              <a:rPr lang="tr-TR"/>
              <a:t> (onay) mesajı gönderir. Bu ACK mesajında, </a:t>
            </a:r>
            <a:r>
              <a:rPr b="1" lang="tr-TR"/>
              <a:t>next expected seq numarası</a:t>
            </a:r>
            <a:r>
              <a:rPr lang="tr-TR"/>
              <a:t> belirtilir, yani alıcının bir sonraki alacağı veri segmentinin seq numarası.</a:t>
            </a:r>
            <a:endParaRPr/>
          </a:p>
          <a:p>
            <a:pPr indent="-342900" lvl="0" marL="342900" rtl="0" algn="l">
              <a:spcBef>
                <a:spcPts val="1000"/>
              </a:spcBef>
              <a:spcAft>
                <a:spcPts val="0"/>
              </a:spcAft>
              <a:buSzPct val="80000"/>
              <a:buChar char="►"/>
            </a:pPr>
            <a:r>
              <a:rPr b="1" lang="tr-TR"/>
              <a:t>Basit Bir Örnek:</a:t>
            </a:r>
            <a:endParaRPr/>
          </a:p>
          <a:p>
            <a:pPr indent="-342900" lvl="0" marL="342900" rtl="0" algn="l">
              <a:spcBef>
                <a:spcPts val="1000"/>
              </a:spcBef>
              <a:spcAft>
                <a:spcPts val="0"/>
              </a:spcAft>
              <a:buSzPct val="80000"/>
              <a:buFont typeface="Century Gothic"/>
              <a:buAutoNum type="arabicPeriod"/>
            </a:pPr>
            <a:r>
              <a:rPr b="1" lang="tr-TR"/>
              <a:t>Bağlantı Kurulumu</a:t>
            </a:r>
            <a:r>
              <a:rPr lang="tr-TR"/>
              <a:t>: Diyelim ki, Ali (gönderen) ve Veli (alıcı) arasında bir TCP bağlantısı başlatıldı.</a:t>
            </a:r>
            <a:endParaRPr/>
          </a:p>
          <a:p>
            <a:pPr indent="-285750" lvl="1" marL="742950" rtl="0" algn="l">
              <a:spcBef>
                <a:spcPts val="1000"/>
              </a:spcBef>
              <a:spcAft>
                <a:spcPts val="0"/>
              </a:spcAft>
              <a:buSzPct val="79999"/>
              <a:buFont typeface="Century Gothic"/>
              <a:buAutoNum type="arabicPeriod"/>
            </a:pPr>
            <a:r>
              <a:rPr lang="tr-TR"/>
              <a:t>Ali, veri göndermeye başlamadan önce </a:t>
            </a:r>
            <a:r>
              <a:rPr b="1" lang="tr-TR"/>
              <a:t>seq numarası</a:t>
            </a:r>
            <a:r>
              <a:rPr lang="tr-TR"/>
              <a:t> belirler. Örneğin, </a:t>
            </a:r>
            <a:r>
              <a:rPr b="1" lang="tr-TR"/>
              <a:t>seq = 1000</a:t>
            </a:r>
            <a:r>
              <a:rPr lang="tr-TR"/>
              <a:t>.</a:t>
            </a:r>
            <a:endParaRPr/>
          </a:p>
          <a:p>
            <a:pPr indent="-342900" lvl="0" marL="342900" rtl="0" algn="l">
              <a:spcBef>
                <a:spcPts val="1000"/>
              </a:spcBef>
              <a:spcAft>
                <a:spcPts val="0"/>
              </a:spcAft>
              <a:buSzPct val="80000"/>
              <a:buFont typeface="Century Gothic"/>
              <a:buAutoNum type="arabicPeriod"/>
            </a:pPr>
            <a:r>
              <a:rPr b="1" lang="tr-TR"/>
              <a:t>Veri Gönderimi</a:t>
            </a:r>
            <a:r>
              <a:rPr lang="tr-TR"/>
              <a:t>: Ali veri göndermeye başlar.</a:t>
            </a:r>
            <a:endParaRPr/>
          </a:p>
          <a:p>
            <a:pPr indent="-285750" lvl="1" marL="742950" rtl="0" algn="l">
              <a:spcBef>
                <a:spcPts val="1000"/>
              </a:spcBef>
              <a:spcAft>
                <a:spcPts val="0"/>
              </a:spcAft>
              <a:buSzPct val="79999"/>
              <a:buFont typeface="Century Gothic"/>
              <a:buAutoNum type="arabicPeriod"/>
            </a:pPr>
            <a:r>
              <a:rPr lang="tr-TR"/>
              <a:t>Ali'nin gönderdiği ilk segmentin </a:t>
            </a:r>
            <a:r>
              <a:rPr b="1" lang="tr-TR"/>
              <a:t>seq = 1000</a:t>
            </a:r>
            <a:r>
              <a:rPr lang="tr-TR"/>
              <a:t>'dir.</a:t>
            </a:r>
            <a:endParaRPr/>
          </a:p>
          <a:p>
            <a:pPr indent="-285750" lvl="1" marL="742950" rtl="0" algn="l">
              <a:spcBef>
                <a:spcPts val="1000"/>
              </a:spcBef>
              <a:spcAft>
                <a:spcPts val="0"/>
              </a:spcAft>
              <a:buSzPct val="79999"/>
              <a:buFont typeface="Century Gothic"/>
              <a:buAutoNum type="arabicPeriod"/>
            </a:pPr>
            <a:r>
              <a:rPr lang="tr-TR"/>
              <a:t>Veli, bu paketi alır ve </a:t>
            </a:r>
            <a:r>
              <a:rPr b="1" lang="tr-TR"/>
              <a:t>ACK</a:t>
            </a:r>
            <a:r>
              <a:rPr lang="tr-TR"/>
              <a:t> olarak </a:t>
            </a:r>
            <a:r>
              <a:rPr b="1" lang="tr-TR"/>
              <a:t>seq = 1001</a:t>
            </a:r>
            <a:r>
              <a:rPr lang="tr-TR"/>
              <a:t> (bir sonraki beklenen numara) gönderir.</a:t>
            </a:r>
            <a:endParaRPr/>
          </a:p>
          <a:p>
            <a:pPr indent="-342900" lvl="0" marL="342900" rtl="0" algn="l">
              <a:spcBef>
                <a:spcPts val="1000"/>
              </a:spcBef>
              <a:spcAft>
                <a:spcPts val="0"/>
              </a:spcAft>
              <a:buSzPct val="80000"/>
              <a:buFont typeface="Century Gothic"/>
              <a:buAutoNum type="arabicPeriod"/>
            </a:pPr>
            <a:r>
              <a:rPr b="1" lang="tr-TR"/>
              <a:t>Veri Devamı</a:t>
            </a:r>
            <a:r>
              <a:rPr lang="tr-TR"/>
              <a:t>: Ali bir sonraki veri segmentini gönderir.</a:t>
            </a:r>
            <a:endParaRPr/>
          </a:p>
          <a:p>
            <a:pPr indent="-285750" lvl="1" marL="742950" rtl="0" algn="l">
              <a:spcBef>
                <a:spcPts val="1000"/>
              </a:spcBef>
              <a:spcAft>
                <a:spcPts val="0"/>
              </a:spcAft>
              <a:buSzPct val="79999"/>
              <a:buFont typeface="Century Gothic"/>
              <a:buAutoNum type="arabicPeriod"/>
            </a:pPr>
            <a:r>
              <a:rPr lang="tr-TR"/>
              <a:t>Ali'nin ikinci veri segmentinin </a:t>
            </a:r>
            <a:r>
              <a:rPr b="1" lang="tr-TR"/>
              <a:t>seq = 1001</a:t>
            </a:r>
            <a:r>
              <a:rPr lang="tr-TR"/>
              <a:t> olacaktır ve Veli de </a:t>
            </a:r>
            <a:r>
              <a:rPr b="1" lang="tr-TR"/>
              <a:t>ACK</a:t>
            </a:r>
            <a:r>
              <a:rPr lang="tr-TR"/>
              <a:t> olarak </a:t>
            </a:r>
            <a:r>
              <a:rPr b="1" lang="tr-TR"/>
              <a:t>seq = 1002</a:t>
            </a:r>
            <a:r>
              <a:rPr lang="tr-TR"/>
              <a:t> gönderir.</a:t>
            </a:r>
            <a:endParaRPr/>
          </a:p>
          <a:p>
            <a:pPr indent="-342900" lvl="0" marL="342900" rtl="0" algn="l">
              <a:spcBef>
                <a:spcPts val="1000"/>
              </a:spcBef>
              <a:spcAft>
                <a:spcPts val="0"/>
              </a:spcAft>
              <a:buSzPct val="80000"/>
              <a:buFont typeface="Century Gothic"/>
              <a:buAutoNum type="arabicPeriod"/>
            </a:pPr>
            <a:r>
              <a:rPr b="1" lang="tr-TR"/>
              <a:t>Veri ve ACK Döngüsü</a:t>
            </a:r>
            <a:r>
              <a:rPr lang="tr-TR"/>
              <a:t>: Bu şekilde, her veri segmentinin bir numarası olur ve her bir ACK mesajında, alıcının bir sonraki beklediği numara belirtilir.</a:t>
            </a:r>
            <a:endParaRPr/>
          </a:p>
          <a:p>
            <a:pPr indent="-271780" lvl="0" marL="342900" rtl="0" algn="l">
              <a:spcBef>
                <a:spcPts val="1000"/>
              </a:spcBef>
              <a:spcAft>
                <a:spcPts val="0"/>
              </a:spcAft>
              <a:buSzPct val="800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pic>
        <p:nvPicPr>
          <p:cNvPr descr="Three-Way Handshake - an overview | ScienceDirect Topics" id="741" name="Google Shape;741;p104"/>
          <p:cNvPicPr preferRelativeResize="0"/>
          <p:nvPr>
            <p:ph idx="1" type="body"/>
          </p:nvPr>
        </p:nvPicPr>
        <p:blipFill rotWithShape="1">
          <a:blip r:embed="rId3">
            <a:alphaModFix/>
          </a:blip>
          <a:srcRect b="0" l="0" r="0" t="0"/>
          <a:stretch/>
        </p:blipFill>
        <p:spPr>
          <a:xfrm>
            <a:off x="0" y="1"/>
            <a:ext cx="12191999" cy="671543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0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Tcp segmentleri</a:t>
            </a:r>
            <a:endParaRPr/>
          </a:p>
        </p:txBody>
      </p:sp>
      <p:sp>
        <p:nvSpPr>
          <p:cNvPr id="747" name="Google Shape;747;p105"/>
          <p:cNvSpPr txBox="1"/>
          <p:nvPr>
            <p:ph idx="1" type="body"/>
          </p:nvPr>
        </p:nvSpPr>
        <p:spPr>
          <a:xfrm>
            <a:off x="108155" y="1619213"/>
            <a:ext cx="12172335" cy="501675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0" i="0" lang="tr-TR" sz="1600" u="none" cap="none" strike="noStrike">
                <a:solidFill>
                  <a:schemeClr val="lt1"/>
                </a:solidFill>
                <a:latin typeface="Arial"/>
                <a:ea typeface="Arial"/>
                <a:cs typeface="Arial"/>
                <a:sym typeface="Arial"/>
              </a:rPr>
              <a:t>TCP segment veriyi iletirken parçalarak ayırır ve her parçaya bir sıra numarası (SEQ) verir. Bu, verinin doğru sırayla iletilmesini sağlar. Örneğin, "Merhaba" kelimesi gönderilirken bu şekilde bir işlem gerçekleşir:</a:t>
            </a:r>
            <a:endParaRPr/>
          </a:p>
          <a:p>
            <a:pPr indent="0" lvl="0" marL="0" marR="0" rtl="0" algn="l">
              <a:lnSpc>
                <a:spcPct val="100000"/>
              </a:lnSpc>
              <a:spcBef>
                <a:spcPts val="0"/>
              </a:spcBef>
              <a:spcAft>
                <a:spcPts val="0"/>
              </a:spcAft>
              <a:buClr>
                <a:schemeClr val="lt1"/>
              </a:buClr>
              <a:buSzPts val="1600"/>
              <a:buFont typeface="Century Gothic"/>
              <a:buNone/>
            </a:pPr>
            <a:r>
              <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AutoNum type="arabicPeriod"/>
            </a:pPr>
            <a:r>
              <a:rPr b="0" i="0" lang="tr-TR" sz="1600" u="none" cap="none" strike="noStrike">
                <a:solidFill>
                  <a:schemeClr val="lt1"/>
                </a:solidFill>
                <a:latin typeface="Arial"/>
                <a:ea typeface="Arial"/>
                <a:cs typeface="Arial"/>
                <a:sym typeface="Arial"/>
              </a:rPr>
              <a:t>İlk segment: </a:t>
            </a:r>
            <a:r>
              <a:rPr b="0" i="0" lang="tr-TR" sz="1600" u="none" cap="none" strike="noStrike">
                <a:solidFill>
                  <a:schemeClr val="lt1"/>
                </a:solidFill>
                <a:latin typeface="Arimo"/>
                <a:ea typeface="Arimo"/>
                <a:cs typeface="Arimo"/>
                <a:sym typeface="Arimo"/>
              </a:rPr>
              <a:t>"M"</a:t>
            </a:r>
            <a:r>
              <a:rPr b="0" i="0" lang="tr-TR" sz="1600" u="none" cap="none" strike="noStrike">
                <a:solidFill>
                  <a:schemeClr val="lt1"/>
                </a:solidFill>
              </a:rPr>
              <a:t> gönderilir (SEQ = 1000).</a:t>
            </a:r>
            <a:endParaRPr b="0" i="0" sz="1600" u="none" cap="none" strike="noStrike">
              <a:solidFill>
                <a:schemeClr val="lt1"/>
              </a:solidFill>
              <a:latin typeface="Arial"/>
              <a:ea typeface="Arial"/>
              <a:cs typeface="Arial"/>
              <a:sym typeface="Arial"/>
            </a:endParaRPr>
          </a:p>
          <a:p>
            <a:pPr indent="-101600" lvl="1" marL="457200" marR="0" rtl="0" algn="l">
              <a:lnSpc>
                <a:spcPct val="100000"/>
              </a:lnSpc>
              <a:spcBef>
                <a:spcPts val="0"/>
              </a:spcBef>
              <a:spcAft>
                <a:spcPts val="0"/>
              </a:spcAft>
              <a:buClr>
                <a:schemeClr val="lt1"/>
              </a:buClr>
              <a:buSzPts val="1600"/>
              <a:buFont typeface="Arial"/>
              <a:buChar char="•"/>
            </a:pPr>
            <a:r>
              <a:rPr b="0" i="0" lang="tr-TR" sz="1600" u="none" cap="none" strike="noStrike">
                <a:solidFill>
                  <a:schemeClr val="lt1"/>
                </a:solidFill>
                <a:latin typeface="Arial"/>
                <a:ea typeface="Arial"/>
                <a:cs typeface="Arial"/>
                <a:sym typeface="Arial"/>
              </a:rPr>
              <a:t>Alıcı, </a:t>
            </a:r>
            <a:r>
              <a:rPr b="0" i="0" lang="tr-TR" sz="1600" u="none" cap="none" strike="noStrike">
                <a:solidFill>
                  <a:schemeClr val="lt1"/>
                </a:solidFill>
                <a:latin typeface="Arimo"/>
                <a:ea typeface="Arimo"/>
                <a:cs typeface="Arimo"/>
                <a:sym typeface="Arimo"/>
              </a:rPr>
              <a:t>"M"</a:t>
            </a:r>
            <a:r>
              <a:rPr b="0" i="0" lang="tr-TR" sz="1600" u="none" cap="none" strike="noStrike">
                <a:solidFill>
                  <a:schemeClr val="lt1"/>
                </a:solidFill>
              </a:rPr>
              <a:t>'yi alır ve ACK gönderir (ACK = 1001).</a:t>
            </a:r>
            <a:endParaRPr sz="1600"/>
          </a:p>
          <a:p>
            <a:pPr indent="0" lvl="1" marL="457200" marR="0" rtl="0" algn="l">
              <a:lnSpc>
                <a:spcPct val="100000"/>
              </a:lnSpc>
              <a:spcBef>
                <a:spcPts val="0"/>
              </a:spcBef>
              <a:spcAft>
                <a:spcPts val="0"/>
              </a:spcAft>
              <a:buClr>
                <a:schemeClr val="lt1"/>
              </a:buClr>
              <a:buSzPts val="1600"/>
              <a:buNone/>
            </a:pPr>
            <a:r>
              <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AutoNum type="arabicPeriod"/>
            </a:pPr>
            <a:r>
              <a:rPr b="0" i="0" lang="tr-TR" sz="1600" u="none" cap="none" strike="noStrike">
                <a:solidFill>
                  <a:schemeClr val="lt1"/>
                </a:solidFill>
                <a:latin typeface="Arial"/>
                <a:ea typeface="Arial"/>
                <a:cs typeface="Arial"/>
                <a:sym typeface="Arial"/>
              </a:rPr>
              <a:t>İkinci segment: </a:t>
            </a:r>
            <a:r>
              <a:rPr b="0" i="0" lang="tr-TR" sz="1600" u="none" cap="none" strike="noStrike">
                <a:solidFill>
                  <a:schemeClr val="lt1"/>
                </a:solidFill>
                <a:latin typeface="Arimo"/>
                <a:ea typeface="Arimo"/>
                <a:cs typeface="Arimo"/>
                <a:sym typeface="Arimo"/>
              </a:rPr>
              <a:t>"e"</a:t>
            </a:r>
            <a:r>
              <a:rPr b="0" i="0" lang="tr-TR" sz="1600" u="none" cap="none" strike="noStrike">
                <a:solidFill>
                  <a:schemeClr val="lt1"/>
                </a:solidFill>
              </a:rPr>
              <a:t> gönderilir (SEQ = 1001).</a:t>
            </a:r>
            <a:endParaRPr b="0" i="0" sz="1600" u="none" cap="none" strike="noStrike">
              <a:solidFill>
                <a:schemeClr val="lt1"/>
              </a:solidFill>
              <a:latin typeface="Arial"/>
              <a:ea typeface="Arial"/>
              <a:cs typeface="Arial"/>
              <a:sym typeface="Arial"/>
            </a:endParaRPr>
          </a:p>
          <a:p>
            <a:pPr indent="-101600" lvl="1" marL="457200" marR="0" rtl="0" algn="l">
              <a:lnSpc>
                <a:spcPct val="100000"/>
              </a:lnSpc>
              <a:spcBef>
                <a:spcPts val="0"/>
              </a:spcBef>
              <a:spcAft>
                <a:spcPts val="0"/>
              </a:spcAft>
              <a:buClr>
                <a:schemeClr val="lt1"/>
              </a:buClr>
              <a:buSzPts val="1600"/>
              <a:buFont typeface="Arial"/>
              <a:buChar char="•"/>
            </a:pPr>
            <a:r>
              <a:rPr b="0" i="0" lang="tr-TR" sz="1600" u="none" cap="none" strike="noStrike">
                <a:solidFill>
                  <a:schemeClr val="lt1"/>
                </a:solidFill>
                <a:latin typeface="Arial"/>
                <a:ea typeface="Arial"/>
                <a:cs typeface="Arial"/>
                <a:sym typeface="Arial"/>
              </a:rPr>
              <a:t>Alıcı, </a:t>
            </a:r>
            <a:r>
              <a:rPr b="0" i="0" lang="tr-TR" sz="1600" u="none" cap="none" strike="noStrike">
                <a:solidFill>
                  <a:schemeClr val="lt1"/>
                </a:solidFill>
                <a:latin typeface="Arimo"/>
                <a:ea typeface="Arimo"/>
                <a:cs typeface="Arimo"/>
                <a:sym typeface="Arimo"/>
              </a:rPr>
              <a:t>"e"</a:t>
            </a:r>
            <a:r>
              <a:rPr b="0" i="0" lang="tr-TR" sz="1600" u="none" cap="none" strike="noStrike">
                <a:solidFill>
                  <a:schemeClr val="lt1"/>
                </a:solidFill>
              </a:rPr>
              <a:t>'yi alır ve ACK gönderir (ACK = 1002).</a:t>
            </a:r>
            <a:endParaRPr/>
          </a:p>
          <a:p>
            <a:pPr indent="0" lvl="1" marL="457200" marR="0" rtl="0" algn="l">
              <a:lnSpc>
                <a:spcPct val="100000"/>
              </a:lnSpc>
              <a:spcBef>
                <a:spcPts val="0"/>
              </a:spcBef>
              <a:spcAft>
                <a:spcPts val="0"/>
              </a:spcAft>
              <a:buClr>
                <a:schemeClr val="lt1"/>
              </a:buClr>
              <a:buSzPts val="1600"/>
              <a:buFont typeface="Century Gothic"/>
              <a:buNone/>
            </a:pPr>
            <a:r>
              <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AutoNum type="arabicPeriod"/>
            </a:pPr>
            <a:r>
              <a:rPr b="0" i="0" lang="tr-TR" sz="1600" u="none" cap="none" strike="noStrike">
                <a:solidFill>
                  <a:schemeClr val="lt1"/>
                </a:solidFill>
                <a:latin typeface="Arial"/>
                <a:ea typeface="Arial"/>
                <a:cs typeface="Arial"/>
                <a:sym typeface="Arial"/>
              </a:rPr>
              <a:t>Üçüncü segment: </a:t>
            </a:r>
            <a:r>
              <a:rPr b="0" i="0" lang="tr-TR" sz="1600" u="none" cap="none" strike="noStrike">
                <a:solidFill>
                  <a:schemeClr val="lt1"/>
                </a:solidFill>
                <a:latin typeface="Arimo"/>
                <a:ea typeface="Arimo"/>
                <a:cs typeface="Arimo"/>
                <a:sym typeface="Arimo"/>
              </a:rPr>
              <a:t>"r"</a:t>
            </a:r>
            <a:r>
              <a:rPr b="0" i="0" lang="tr-TR" sz="1600" u="none" cap="none" strike="noStrike">
                <a:solidFill>
                  <a:schemeClr val="lt1"/>
                </a:solidFill>
              </a:rPr>
              <a:t> gönderilir (SEQ = 1002).</a:t>
            </a:r>
            <a:endParaRPr b="0" i="0" sz="1600" u="none" cap="none" strike="noStrike">
              <a:solidFill>
                <a:schemeClr val="lt1"/>
              </a:solidFill>
              <a:latin typeface="Arial"/>
              <a:ea typeface="Arial"/>
              <a:cs typeface="Arial"/>
              <a:sym typeface="Arial"/>
            </a:endParaRPr>
          </a:p>
          <a:p>
            <a:pPr indent="-101600" lvl="1" marL="457200" marR="0" rtl="0" algn="l">
              <a:lnSpc>
                <a:spcPct val="100000"/>
              </a:lnSpc>
              <a:spcBef>
                <a:spcPts val="0"/>
              </a:spcBef>
              <a:spcAft>
                <a:spcPts val="0"/>
              </a:spcAft>
              <a:buClr>
                <a:schemeClr val="lt1"/>
              </a:buClr>
              <a:buSzPts val="1600"/>
              <a:buFont typeface="Arial"/>
              <a:buChar char="•"/>
            </a:pPr>
            <a:r>
              <a:rPr b="0" i="0" lang="tr-TR" sz="1600" u="none" cap="none" strike="noStrike">
                <a:solidFill>
                  <a:schemeClr val="lt1"/>
                </a:solidFill>
                <a:latin typeface="Arial"/>
                <a:ea typeface="Arial"/>
                <a:cs typeface="Arial"/>
                <a:sym typeface="Arial"/>
              </a:rPr>
              <a:t>Alıcı, </a:t>
            </a:r>
            <a:r>
              <a:rPr b="0" i="0" lang="tr-TR" sz="1600" u="none" cap="none" strike="noStrike">
                <a:solidFill>
                  <a:schemeClr val="lt1"/>
                </a:solidFill>
                <a:latin typeface="Arimo"/>
                <a:ea typeface="Arimo"/>
                <a:cs typeface="Arimo"/>
                <a:sym typeface="Arimo"/>
              </a:rPr>
              <a:t>"r"</a:t>
            </a:r>
            <a:r>
              <a:rPr b="0" i="0" lang="tr-TR" sz="1600" u="none" cap="none" strike="noStrike">
                <a:solidFill>
                  <a:schemeClr val="lt1"/>
                </a:solidFill>
              </a:rPr>
              <a:t>'yi alır ve ACK gönderir (ACK = 1003).</a:t>
            </a:r>
            <a:endParaRPr/>
          </a:p>
          <a:p>
            <a:pPr indent="0" lvl="1" marL="457200" marR="0" rtl="0" algn="l">
              <a:lnSpc>
                <a:spcPct val="100000"/>
              </a:lnSpc>
              <a:spcBef>
                <a:spcPts val="0"/>
              </a:spcBef>
              <a:spcAft>
                <a:spcPts val="0"/>
              </a:spcAft>
              <a:buClr>
                <a:schemeClr val="lt1"/>
              </a:buClr>
              <a:buSzPts val="1600"/>
              <a:buFont typeface="Century Gothic"/>
              <a:buNone/>
            </a:pPr>
            <a:r>
              <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AutoNum type="arabicPeriod"/>
            </a:pPr>
            <a:r>
              <a:rPr b="0" i="0" lang="tr-TR" sz="1600" u="none" cap="none" strike="noStrike">
                <a:solidFill>
                  <a:schemeClr val="lt1"/>
                </a:solidFill>
                <a:latin typeface="Arial"/>
                <a:ea typeface="Arial"/>
                <a:cs typeface="Arial"/>
                <a:sym typeface="Arial"/>
              </a:rPr>
              <a:t>Dördüncü segment: </a:t>
            </a:r>
            <a:r>
              <a:rPr b="0" i="0" lang="tr-TR" sz="1600" u="none" cap="none" strike="noStrike">
                <a:solidFill>
                  <a:schemeClr val="lt1"/>
                </a:solidFill>
                <a:latin typeface="Arimo"/>
                <a:ea typeface="Arimo"/>
                <a:cs typeface="Arimo"/>
                <a:sym typeface="Arimo"/>
              </a:rPr>
              <a:t>"h"</a:t>
            </a:r>
            <a:r>
              <a:rPr b="0" i="0" lang="tr-TR" sz="1600" u="none" cap="none" strike="noStrike">
                <a:solidFill>
                  <a:schemeClr val="lt1"/>
                </a:solidFill>
              </a:rPr>
              <a:t> gönderilir (SEQ = 1003).</a:t>
            </a:r>
            <a:endParaRPr b="0" i="0" sz="1600" u="none" cap="none" strike="noStrike">
              <a:solidFill>
                <a:schemeClr val="lt1"/>
              </a:solidFill>
              <a:latin typeface="Arial"/>
              <a:ea typeface="Arial"/>
              <a:cs typeface="Arial"/>
              <a:sym typeface="Arial"/>
            </a:endParaRPr>
          </a:p>
          <a:p>
            <a:pPr indent="-101600" lvl="1" marL="457200" marR="0" rtl="0" algn="l">
              <a:lnSpc>
                <a:spcPct val="100000"/>
              </a:lnSpc>
              <a:spcBef>
                <a:spcPts val="0"/>
              </a:spcBef>
              <a:spcAft>
                <a:spcPts val="0"/>
              </a:spcAft>
              <a:buClr>
                <a:schemeClr val="lt1"/>
              </a:buClr>
              <a:buSzPts val="1600"/>
              <a:buFont typeface="Arial"/>
              <a:buChar char="•"/>
            </a:pPr>
            <a:r>
              <a:rPr b="0" i="0" lang="tr-TR" sz="1600" u="none" cap="none" strike="noStrike">
                <a:solidFill>
                  <a:schemeClr val="lt1"/>
                </a:solidFill>
                <a:latin typeface="Arial"/>
                <a:ea typeface="Arial"/>
                <a:cs typeface="Arial"/>
                <a:sym typeface="Arial"/>
              </a:rPr>
              <a:t>Alıcı, </a:t>
            </a:r>
            <a:r>
              <a:rPr b="0" i="0" lang="tr-TR" sz="1600" u="none" cap="none" strike="noStrike">
                <a:solidFill>
                  <a:schemeClr val="lt1"/>
                </a:solidFill>
                <a:latin typeface="Arimo"/>
                <a:ea typeface="Arimo"/>
                <a:cs typeface="Arimo"/>
                <a:sym typeface="Arimo"/>
              </a:rPr>
              <a:t>"h"</a:t>
            </a:r>
            <a:r>
              <a:rPr b="0" i="0" lang="tr-TR" sz="1600" u="none" cap="none" strike="noStrike">
                <a:solidFill>
                  <a:schemeClr val="lt1"/>
                </a:solidFill>
              </a:rPr>
              <a:t>'yi alır ve ACK gönderir (ACK = 1004)</a:t>
            </a:r>
            <a:endParaRPr/>
          </a:p>
          <a:p>
            <a:pPr indent="-101600" lvl="1" marL="457200" marR="0" rtl="0" algn="l">
              <a:lnSpc>
                <a:spcPct val="100000"/>
              </a:lnSpc>
              <a:spcBef>
                <a:spcPts val="0"/>
              </a:spcBef>
              <a:spcAft>
                <a:spcPts val="0"/>
              </a:spcAft>
              <a:buClr>
                <a:schemeClr val="lt1"/>
              </a:buClr>
              <a:buSzPts val="1600"/>
              <a:buFont typeface="Century Gothic"/>
              <a:buChar char="•"/>
            </a:pPr>
            <a:r>
              <a:rPr b="0" i="0" lang="tr-TR" sz="1600" u="none" cap="none" strike="noStrike">
                <a:solidFill>
                  <a:schemeClr val="lt1"/>
                </a:solidFill>
              </a:rPr>
              <a:t>.</a:t>
            </a:r>
            <a:endParaRPr b="0" i="0" sz="1600" u="none" cap="none" strike="noStrike">
              <a:solidFill>
                <a:schemeClr val="lt1"/>
              </a:solidFill>
              <a:latin typeface="Arial"/>
              <a:ea typeface="Arial"/>
              <a:cs typeface="Arial"/>
              <a:sym typeface="Arial"/>
            </a:endParaRPr>
          </a:p>
          <a:p>
            <a:pPr indent="-101600" lvl="0" marL="0" marR="0" rtl="0" algn="l">
              <a:lnSpc>
                <a:spcPct val="100000"/>
              </a:lnSpc>
              <a:spcBef>
                <a:spcPts val="0"/>
              </a:spcBef>
              <a:spcAft>
                <a:spcPts val="0"/>
              </a:spcAft>
              <a:buClr>
                <a:schemeClr val="lt1"/>
              </a:buClr>
              <a:buSzPts val="1600"/>
              <a:buFont typeface="Arial"/>
              <a:buAutoNum type="arabicPeriod"/>
            </a:pPr>
            <a:r>
              <a:rPr b="0" i="0" lang="tr-TR" sz="1600" u="none" cap="none" strike="noStrike">
                <a:solidFill>
                  <a:schemeClr val="lt1"/>
                </a:solidFill>
                <a:latin typeface="Arial"/>
                <a:ea typeface="Arial"/>
                <a:cs typeface="Arial"/>
                <a:sym typeface="Arial"/>
              </a:rPr>
              <a:t>Beşinci segment: </a:t>
            </a:r>
            <a:r>
              <a:rPr b="0" i="0" lang="tr-TR" sz="1600" u="none" cap="none" strike="noStrike">
                <a:solidFill>
                  <a:schemeClr val="lt1"/>
                </a:solidFill>
                <a:latin typeface="Arimo"/>
                <a:ea typeface="Arimo"/>
                <a:cs typeface="Arimo"/>
                <a:sym typeface="Arimo"/>
              </a:rPr>
              <a:t>"a"</a:t>
            </a:r>
            <a:r>
              <a:rPr b="0" i="0" lang="tr-TR" sz="1600" u="none" cap="none" strike="noStrike">
                <a:solidFill>
                  <a:schemeClr val="lt1"/>
                </a:solidFill>
              </a:rPr>
              <a:t> gönderilir (SEQ = 1004).</a:t>
            </a:r>
            <a:endParaRPr b="0" i="0" sz="1600" u="none" cap="none" strike="noStrike">
              <a:solidFill>
                <a:schemeClr val="lt1"/>
              </a:solidFill>
              <a:latin typeface="Arial"/>
              <a:ea typeface="Arial"/>
              <a:cs typeface="Arial"/>
              <a:sym typeface="Arial"/>
            </a:endParaRPr>
          </a:p>
          <a:p>
            <a:pPr indent="-101600" lvl="1" marL="457200" marR="0" rtl="0" algn="l">
              <a:lnSpc>
                <a:spcPct val="100000"/>
              </a:lnSpc>
              <a:spcBef>
                <a:spcPts val="0"/>
              </a:spcBef>
              <a:spcAft>
                <a:spcPts val="0"/>
              </a:spcAft>
              <a:buClr>
                <a:schemeClr val="lt1"/>
              </a:buClr>
              <a:buSzPts val="1600"/>
              <a:buFont typeface="Arial"/>
              <a:buChar char="•"/>
            </a:pPr>
            <a:r>
              <a:rPr b="0" i="0" lang="tr-TR" sz="1600" u="none" cap="none" strike="noStrike">
                <a:solidFill>
                  <a:schemeClr val="lt1"/>
                </a:solidFill>
                <a:latin typeface="Arial"/>
                <a:ea typeface="Arial"/>
                <a:cs typeface="Arial"/>
                <a:sym typeface="Arial"/>
              </a:rPr>
              <a:t>Alıcı, </a:t>
            </a:r>
            <a:r>
              <a:rPr b="0" i="0" lang="tr-TR" sz="1600" u="none" cap="none" strike="noStrike">
                <a:solidFill>
                  <a:schemeClr val="lt1"/>
                </a:solidFill>
                <a:latin typeface="Arimo"/>
                <a:ea typeface="Arimo"/>
                <a:cs typeface="Arimo"/>
                <a:sym typeface="Arimo"/>
              </a:rPr>
              <a:t>"a"</a:t>
            </a:r>
            <a:r>
              <a:rPr b="0" i="0" lang="tr-TR" sz="1600" u="none" cap="none" strike="noStrike">
                <a:solidFill>
                  <a:schemeClr val="lt1"/>
                </a:solidFill>
              </a:rPr>
              <a:t>'yı alır ve ACK gönderir (ACK = 1005).</a:t>
            </a:r>
            <a:endParaRPr/>
          </a:p>
          <a:p>
            <a:pPr indent="0" lvl="1" marL="457200" marR="0" rtl="0" algn="l">
              <a:lnSpc>
                <a:spcPct val="100000"/>
              </a:lnSpc>
              <a:spcBef>
                <a:spcPts val="0"/>
              </a:spcBef>
              <a:spcAft>
                <a:spcPts val="0"/>
              </a:spcAft>
              <a:buClr>
                <a:schemeClr val="lt1"/>
              </a:buClr>
              <a:buSzPts val="1600"/>
              <a:buFont typeface="Century Gothic"/>
              <a:buNone/>
            </a:pPr>
            <a:r>
              <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600"/>
              <a:buFont typeface="Arial"/>
              <a:buNone/>
            </a:pPr>
            <a:r>
              <a:rPr b="0" i="0" lang="tr-TR" sz="1600" u="none" cap="none" strike="noStrike">
                <a:solidFill>
                  <a:schemeClr val="lt1"/>
                </a:solidFill>
                <a:latin typeface="Arial"/>
                <a:ea typeface="Arial"/>
                <a:cs typeface="Arial"/>
                <a:sym typeface="Arial"/>
              </a:rPr>
              <a:t>Bu şekilde, her harf bir TCP segmenti olarak gönderilir ve alıcı her segmenti aldıkça bir onay (ACK) gönderir. Bu süreç, verilerin eksiksiz ve sıralı bir şekilde iletilmesini sağlar.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Tcp psh bayrağı </a:t>
            </a:r>
            <a:endParaRPr/>
          </a:p>
        </p:txBody>
      </p:sp>
      <p:sp>
        <p:nvSpPr>
          <p:cNvPr id="753" name="Google Shape;753;p10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SzPct val="80000"/>
              <a:buChar char="►"/>
            </a:pPr>
            <a:r>
              <a:rPr lang="tr-TR"/>
              <a:t>TCP "PSH" (Push) bayrağı, veri iletimi sırasında verilerin hemen alıcıya iletilmesini sağlamak için kullanılır. Bu bayrak, alıcıya verilerin beklemeden hemen işlenmesi gerektiğini belirtir. Normalde TCP segmentleri alıcıda tamponlanabilir ve birleştirilebilir, ancak PSH bayrağı set edildiğinde, alıcı hemen veriyi işler.</a:t>
            </a:r>
            <a:endParaRPr/>
          </a:p>
          <a:p>
            <a:pPr indent="-342900" lvl="0" marL="342900" rtl="0" algn="l">
              <a:spcBef>
                <a:spcPts val="1000"/>
              </a:spcBef>
              <a:spcAft>
                <a:spcPts val="0"/>
              </a:spcAft>
              <a:buSzPct val="80000"/>
              <a:buChar char="►"/>
            </a:pPr>
            <a:r>
              <a:rPr lang="tr-TR"/>
              <a:t>Örnek olarak:</a:t>
            </a:r>
            <a:endParaRPr/>
          </a:p>
          <a:p>
            <a:pPr indent="-342900" lvl="0" marL="342900" rtl="0" algn="l">
              <a:spcBef>
                <a:spcPts val="1000"/>
              </a:spcBef>
              <a:spcAft>
                <a:spcPts val="0"/>
              </a:spcAft>
              <a:buSzPct val="80000"/>
              <a:buFont typeface="Arial"/>
              <a:buChar char="•"/>
            </a:pPr>
            <a:r>
              <a:rPr lang="tr-TR"/>
              <a:t>Eğer bir uygulama, verilerin hemen işlenmesini istiyorsa, veriyi gönderirken PSH bayrağını ayarlar.</a:t>
            </a:r>
            <a:endParaRPr/>
          </a:p>
          <a:p>
            <a:pPr indent="-342900" lvl="0" marL="342900" rtl="0" algn="l">
              <a:spcBef>
                <a:spcPts val="1000"/>
              </a:spcBef>
              <a:spcAft>
                <a:spcPts val="0"/>
              </a:spcAft>
              <a:buSzPct val="80000"/>
              <a:buFont typeface="Arial"/>
              <a:buChar char="•"/>
            </a:pPr>
            <a:r>
              <a:rPr lang="tr-TR"/>
              <a:t>Alıcı, PSH bayrağını gördüğünde, veriyi tamponlamadan direkt olarak işler.</a:t>
            </a:r>
            <a:endParaRPr/>
          </a:p>
          <a:p>
            <a:pPr indent="-342900" lvl="0" marL="342900" rtl="0" algn="l">
              <a:spcBef>
                <a:spcPts val="1000"/>
              </a:spcBef>
              <a:spcAft>
                <a:spcPts val="0"/>
              </a:spcAft>
              <a:buSzPct val="80000"/>
              <a:buChar char="►"/>
            </a:pPr>
            <a:r>
              <a:rPr b="1" lang="tr-TR"/>
              <a:t>Örnek:</a:t>
            </a:r>
            <a:endParaRPr/>
          </a:p>
          <a:p>
            <a:pPr indent="-342900" lvl="0" marL="342900" rtl="0" algn="l">
              <a:spcBef>
                <a:spcPts val="1000"/>
              </a:spcBef>
              <a:spcAft>
                <a:spcPts val="0"/>
              </a:spcAft>
              <a:buSzPct val="80000"/>
              <a:buChar char="►"/>
            </a:pPr>
            <a:r>
              <a:rPr lang="tr-TR"/>
              <a:t>Bir chat uygulamasında, bir mesajın hemen iletilmesini istediğinizde, TCP segmenti PSH bayrağını içerebilir. Alıcı, PSH bayrağını gördüğünde veriyi alır ve anında ekranda gösterir.</a:t>
            </a:r>
            <a:endParaRPr/>
          </a:p>
          <a:p>
            <a:pPr indent="-342900" lvl="0" marL="342900" rtl="0" algn="l">
              <a:spcBef>
                <a:spcPts val="1000"/>
              </a:spcBef>
              <a:spcAft>
                <a:spcPts val="0"/>
              </a:spcAft>
              <a:buSzPct val="80000"/>
              <a:buChar char="►"/>
            </a:pPr>
            <a:r>
              <a:rPr lang="tr-TR"/>
              <a:t>Bu bayrak, TCP bağlantısının veri iletimi esnasında zamanlama ve verinin hızlı işlenmesini sağlamak için önemli bir rol oynar.</a:t>
            </a:r>
            <a:endParaRPr/>
          </a:p>
          <a:p>
            <a:pPr indent="-256540" lvl="0" marL="342900" rtl="0" algn="l">
              <a:spcBef>
                <a:spcPts val="1000"/>
              </a:spcBef>
              <a:spcAft>
                <a:spcPts val="0"/>
              </a:spcAft>
              <a:buSzPct val="800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Hadi pratik yapalım size verilen uygulamaları çalıştırın</a:t>
            </a:r>
            <a:endParaRPr/>
          </a:p>
        </p:txBody>
      </p:sp>
      <p:sp>
        <p:nvSpPr>
          <p:cNvPr id="759" name="Google Shape;759;p10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Takım arkadaşınız yada siz tcp_server.py çalıştırıcaksınız</a:t>
            </a:r>
            <a:endParaRPr/>
          </a:p>
          <a:p>
            <a:pPr indent="-342900" lvl="0" marL="342900" rtl="0" algn="l">
              <a:spcBef>
                <a:spcPts val="1000"/>
              </a:spcBef>
              <a:spcAft>
                <a:spcPts val="0"/>
              </a:spcAft>
              <a:buSzPts val="1600"/>
              <a:buChar char="►"/>
            </a:pPr>
            <a:r>
              <a:rPr lang="tr-TR"/>
              <a:t>Daha sonra diğeriniz tcp_client.py çalıştırıcak</a:t>
            </a:r>
            <a:endParaRPr/>
          </a:p>
          <a:p>
            <a:pPr indent="-342900" lvl="0" marL="342900" rtl="0" algn="l">
              <a:spcBef>
                <a:spcPts val="1000"/>
              </a:spcBef>
              <a:spcAft>
                <a:spcPts val="0"/>
              </a:spcAft>
              <a:buSzPts val="1600"/>
              <a:buChar char="►"/>
            </a:pPr>
            <a:r>
              <a:rPr lang="tr-TR"/>
              <a:t>Bağlantı sağlanabilmesi için ikiniz ortak bir port ile anlaşmanız lazım</a:t>
            </a:r>
            <a:endParaRPr/>
          </a:p>
          <a:p>
            <a:pPr indent="-342900" lvl="0" marL="342900" rtl="0" algn="l">
              <a:spcBef>
                <a:spcPts val="1000"/>
              </a:spcBef>
              <a:spcAft>
                <a:spcPts val="0"/>
              </a:spcAft>
              <a:buSzPts val="1600"/>
              <a:buChar char="►"/>
            </a:pPr>
            <a:r>
              <a:rPr lang="tr-TR"/>
              <a:t>Client tarafı server ip adresini ve serverin portunu girmesi lazım </a:t>
            </a:r>
            <a:endParaRPr/>
          </a:p>
          <a:p>
            <a:pPr indent="-241300" lvl="0" marL="342900" rtl="0" algn="l">
              <a:spcBef>
                <a:spcPts val="1000"/>
              </a:spcBef>
              <a:spcAft>
                <a:spcPts val="0"/>
              </a:spcAft>
              <a:buSzPts val="1600"/>
              <a:buNone/>
            </a:pPr>
            <a:r>
              <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08"/>
          <p:cNvSpPr txBox="1"/>
          <p:nvPr>
            <p:ph type="title"/>
          </p:nvPr>
        </p:nvSpPr>
        <p:spPr>
          <a:xfrm>
            <a:off x="874220" y="192945"/>
            <a:ext cx="9404723" cy="421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Tcp her şey doğru gittinde oturumu sonlandırmak için kullanılan bayrak nedir?</a:t>
            </a:r>
            <a:br>
              <a:rPr lang="tr-TR"/>
            </a:br>
            <a:r>
              <a:rPr lang="tr-TR"/>
              <a:t>(Araştırma Sorusu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0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Post Nedir</a:t>
            </a:r>
            <a:endParaRPr/>
          </a:p>
        </p:txBody>
      </p:sp>
      <p:sp>
        <p:nvSpPr>
          <p:cNvPr id="770" name="Google Shape;770;p10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Post Nedir ? </a:t>
            </a:r>
            <a:endParaRPr/>
          </a:p>
          <a:p>
            <a:pPr indent="-342900" lvl="0" marL="342900" rtl="0" algn="l">
              <a:spcBef>
                <a:spcPts val="1000"/>
              </a:spcBef>
              <a:spcAft>
                <a:spcPts val="0"/>
              </a:spcAft>
              <a:buSzPts val="1600"/>
              <a:buChar char="►"/>
            </a:pPr>
            <a:r>
              <a:rPr lang="tr-TR"/>
              <a:t>Post Kulandımız yerler</a:t>
            </a:r>
            <a:endParaRPr/>
          </a:p>
          <a:p>
            <a:pPr indent="-342900" lvl="0" marL="342900" rtl="0" algn="l">
              <a:spcBef>
                <a:spcPts val="1000"/>
              </a:spcBef>
              <a:spcAft>
                <a:spcPts val="0"/>
              </a:spcAft>
              <a:buSzPts val="1600"/>
              <a:buChar char="►"/>
            </a:pPr>
            <a:r>
              <a:rPr lang="tr-TR"/>
              <a:t>Cookie Nedir, Tarayıca Nerde Saklanır </a:t>
            </a:r>
            <a:endParaRPr/>
          </a:p>
          <a:p>
            <a:pPr indent="-342900" lvl="0" marL="342900" rtl="0" algn="l">
              <a:spcBef>
                <a:spcPts val="1000"/>
              </a:spcBef>
              <a:spcAft>
                <a:spcPts val="0"/>
              </a:spcAft>
              <a:buSzPts val="1600"/>
              <a:buChar char="►"/>
            </a:pPr>
            <a:r>
              <a:rPr lang="tr-TR"/>
              <a:t>Cookie Neden Kulanırız</a:t>
            </a:r>
            <a:endParaRPr/>
          </a:p>
          <a:p>
            <a:pPr indent="-342900" lvl="0" marL="342900" rtl="0" algn="l">
              <a:spcBef>
                <a:spcPts val="1000"/>
              </a:spcBef>
              <a:spcAft>
                <a:spcPts val="0"/>
              </a:spcAft>
              <a:buSzPts val="1600"/>
              <a:buChar char="►"/>
            </a:pPr>
            <a:r>
              <a:rPr lang="tr-TR"/>
              <a:t>Cookie İle Hesap çalma</a:t>
            </a:r>
            <a:endParaRPr/>
          </a:p>
          <a:p>
            <a:pPr indent="-342900" lvl="0" marL="342900" rtl="0" algn="l">
              <a:spcBef>
                <a:spcPts val="1000"/>
              </a:spcBef>
              <a:spcAft>
                <a:spcPts val="0"/>
              </a:spcAft>
              <a:buSzPts val="1600"/>
              <a:buChar char="►"/>
            </a:pPr>
            <a:r>
              <a:rPr lang="tr-TR"/>
              <a:t>Contact-legt nedir </a:t>
            </a:r>
            <a:endParaRPr/>
          </a:p>
          <a:p>
            <a:pPr indent="-342900" lvl="0" marL="342900" rtl="0" algn="l">
              <a:spcBef>
                <a:spcPts val="1000"/>
              </a:spcBef>
              <a:spcAft>
                <a:spcPts val="0"/>
              </a:spcAft>
              <a:buSzPts val="1600"/>
              <a:buChar char="►"/>
            </a:pPr>
            <a:r>
              <a:rPr lang="tr-TR"/>
              <a:t>http Sekron </a:t>
            </a:r>
            <a:endParaRPr/>
          </a:p>
          <a:p>
            <a:pPr indent="-342900" lvl="0" marL="342900" rtl="0" algn="l">
              <a:spcBef>
                <a:spcPts val="1000"/>
              </a:spcBef>
              <a:spcAft>
                <a:spcPts val="0"/>
              </a:spcAft>
              <a:buSzPts val="1600"/>
              <a:buChar char="►"/>
            </a:pPr>
            <a:r>
              <a:rPr lang="tr-TR"/>
              <a:t>Http İstek Kaçakçılığı </a:t>
            </a:r>
            <a:endParaRPr/>
          </a:p>
          <a:p>
            <a:pPr indent="-342900" lvl="0" marL="342900" rtl="0" algn="l">
              <a:spcBef>
                <a:spcPts val="1000"/>
              </a:spcBef>
              <a:spcAft>
                <a:spcPts val="0"/>
              </a:spcAft>
              <a:buSzPts val="1600"/>
              <a:buChar char="►"/>
            </a:pPr>
            <a:r>
              <a:rPr lang="tr-TR"/>
              <a:t>Bitiş</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pic>
        <p:nvPicPr>
          <p:cNvPr id="232" name="Google Shape;232;p29"/>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233" name="Google Shape;233;p29"/>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234" name="Google Shape;234;p29"/>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35" name="Google Shape;235;p29"/>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236" name="Google Shape;236;p29"/>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237" name="Google Shape;237;p2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8" name="Google Shape;238;p29"/>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9" name="Google Shape;239;p29"/>
          <p:cNvSpPr txBox="1"/>
          <p:nvPr>
            <p:ph type="title"/>
          </p:nvPr>
        </p:nvSpPr>
        <p:spPr>
          <a:xfrm>
            <a:off x="8200279" y="1325880"/>
            <a:ext cx="3344020" cy="306650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EBEBEB"/>
              </a:buClr>
              <a:buSzPts val="5400"/>
              <a:buFont typeface="Century Gothic"/>
              <a:buNone/>
            </a:pPr>
            <a:r>
              <a:rPr b="0" i="0" lang="tr-TR" sz="5400">
                <a:solidFill>
                  <a:srgbClr val="EBEBEB"/>
                </a:solidFill>
                <a:latin typeface="Century Gothic"/>
                <a:ea typeface="Century Gothic"/>
                <a:cs typeface="Century Gothic"/>
                <a:sym typeface="Century Gothic"/>
              </a:rPr>
              <a:t>Nmap Kurma </a:t>
            </a:r>
            <a:r>
              <a:rPr lang="tr-TR" sz="5400">
                <a:solidFill>
                  <a:srgbClr val="EBEBEB"/>
                </a:solidFill>
              </a:rPr>
              <a:t>Üçüncü</a:t>
            </a:r>
            <a:r>
              <a:rPr b="0" i="0" lang="tr-TR" sz="5400">
                <a:solidFill>
                  <a:srgbClr val="EBEBEB"/>
                </a:solidFill>
                <a:latin typeface="Century Gothic"/>
                <a:ea typeface="Century Gothic"/>
                <a:cs typeface="Century Gothic"/>
                <a:sym typeface="Century Gothic"/>
              </a:rPr>
              <a:t> Adım</a:t>
            </a:r>
            <a:endParaRPr b="0" i="0" sz="5400">
              <a:solidFill>
                <a:srgbClr val="EBEBEB"/>
              </a:solidFill>
              <a:latin typeface="Century Gothic"/>
              <a:ea typeface="Century Gothic"/>
              <a:cs typeface="Century Gothic"/>
              <a:sym typeface="Century Gothic"/>
            </a:endParaRPr>
          </a:p>
        </p:txBody>
      </p:sp>
      <p:sp>
        <p:nvSpPr>
          <p:cNvPr id="240" name="Google Shape;240;p29"/>
          <p:cNvSpPr/>
          <p:nvPr/>
        </p:nvSpPr>
        <p:spPr>
          <a:xfrm>
            <a:off x="636914" y="639905"/>
            <a:ext cx="6915664" cy="55781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1" name="Google Shape;241;p2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42" name="Google Shape;242;p29"/>
          <p:cNvPicPr preferRelativeResize="0"/>
          <p:nvPr>
            <p:ph idx="1" type="body"/>
          </p:nvPr>
        </p:nvPicPr>
        <p:blipFill rotWithShape="1">
          <a:blip r:embed="rId8">
            <a:alphaModFix/>
          </a:blip>
          <a:srcRect b="0" l="0" r="0" t="0"/>
          <a:stretch/>
        </p:blipFill>
        <p:spPr>
          <a:xfrm>
            <a:off x="636914" y="639904"/>
            <a:ext cx="6926450" cy="557818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Post Nedir </a:t>
            </a:r>
            <a:endParaRPr/>
          </a:p>
        </p:txBody>
      </p:sp>
      <p:sp>
        <p:nvSpPr>
          <p:cNvPr id="776" name="Google Shape;776;p11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GET ile webden veri alıyorduk, POST ile ise veri gönderiyoruz. POST metodu, genellikle kullanıcıdan alınan verilerin (örneğin bir formdan) sunucuya gönderilmesi için kullanılır. GET'ten farklı olarak, POST metodunda veriler HTTP isteğinin gövdesinde gönderilir, yani URL'de görünmez. Bu, daha güvenli bir veri iletimi sağlar ve daha büyük veri gönderimlerine olanak tanır. POST, form verileri, dosya yüklemeleri ve diğer önemli veri iletimleri için tercih edilir.</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Post Kulandımız yerler</a:t>
            </a:r>
            <a:br>
              <a:rPr lang="tr-TR"/>
            </a:br>
            <a:endParaRPr/>
          </a:p>
        </p:txBody>
      </p:sp>
      <p:sp>
        <p:nvSpPr>
          <p:cNvPr id="782" name="Google Shape;782;p111"/>
          <p:cNvSpPr txBox="1"/>
          <p:nvPr>
            <p:ph idx="1" type="body"/>
          </p:nvPr>
        </p:nvSpPr>
        <p:spPr>
          <a:xfrm>
            <a:off x="1052052" y="2580999"/>
            <a:ext cx="10894142" cy="3139321"/>
          </a:xfrm>
          <a:prstGeom prst="rect">
            <a:avLst/>
          </a:prstGeom>
          <a:noFill/>
          <a:ln>
            <a:noFill/>
          </a:ln>
        </p:spPr>
        <p:txBody>
          <a:bodyPr anchorCtr="0" anchor="ctr" bIns="45700" lIns="91425" spcFirstLastPara="1" rIns="91425" wrap="square" tIns="45700">
            <a:spAutoFit/>
          </a:bodyPr>
          <a:lstStyle/>
          <a:p>
            <a:pPr indent="-114300" lvl="0" marL="0" marR="0" rtl="0" algn="l">
              <a:lnSpc>
                <a:spcPct val="100000"/>
              </a:lnSpc>
              <a:spcBef>
                <a:spcPts val="0"/>
              </a:spcBef>
              <a:spcAft>
                <a:spcPts val="0"/>
              </a:spcAft>
              <a:buClr>
                <a:schemeClr val="lt1"/>
              </a:buClr>
              <a:buSzPts val="1800"/>
              <a:buFont typeface="Arial"/>
              <a:buChar char="•"/>
            </a:pPr>
            <a:r>
              <a:rPr b="1" i="0" lang="tr-TR" sz="1800" u="none" cap="none" strike="noStrike">
                <a:solidFill>
                  <a:schemeClr val="lt1"/>
                </a:solidFill>
                <a:latin typeface="Arial"/>
                <a:ea typeface="Arial"/>
                <a:cs typeface="Arial"/>
                <a:sym typeface="Arial"/>
              </a:rPr>
              <a:t>Login Olurken</a:t>
            </a:r>
            <a:r>
              <a:rPr b="0" i="0" lang="tr-TR" sz="1800" u="none" cap="none" strike="noStrike">
                <a:solidFill>
                  <a:schemeClr val="lt1"/>
                </a:solidFill>
                <a:latin typeface="Arial"/>
                <a:ea typeface="Arial"/>
                <a:cs typeface="Arial"/>
                <a:sym typeface="Arial"/>
              </a:rPr>
              <a:t>: Bir web sitesine giriş yaparken, kullanıcı adı ve şifre gibi bilgiler POST metodu ile sunucuya gönderilir. Veriler URL'de değil, HTTP isteğinin gövdesinde yer alır, bu da güvenliği artırır.</a:t>
            </a:r>
            <a:endParaRPr/>
          </a:p>
          <a:p>
            <a:pPr indent="0" lvl="0" marL="0" marR="0" rtl="0" algn="l">
              <a:lnSpc>
                <a:spcPct val="100000"/>
              </a:lnSpc>
              <a:spcBef>
                <a:spcPts val="0"/>
              </a:spcBef>
              <a:spcAft>
                <a:spcPts val="0"/>
              </a:spcAft>
              <a:buClr>
                <a:schemeClr val="lt1"/>
              </a:buClr>
              <a:buSzPts val="1800"/>
              <a:buFont typeface="Century Gothic"/>
              <a:buNone/>
            </a:pPr>
            <a:r>
              <a:t/>
            </a:r>
            <a:endParaRPr sz="1800">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a:p>
            <a:pPr indent="-114300" lvl="0" marL="0" marR="0" rtl="0" algn="l">
              <a:lnSpc>
                <a:spcPct val="100000"/>
              </a:lnSpc>
              <a:spcBef>
                <a:spcPts val="0"/>
              </a:spcBef>
              <a:spcAft>
                <a:spcPts val="0"/>
              </a:spcAft>
              <a:buClr>
                <a:schemeClr val="lt1"/>
              </a:buClr>
              <a:buSzPts val="1800"/>
              <a:buFont typeface="Arial"/>
              <a:buChar char="•"/>
            </a:pPr>
            <a:r>
              <a:rPr b="1" i="0" lang="tr-TR" sz="1800" u="none" cap="none" strike="noStrike">
                <a:solidFill>
                  <a:schemeClr val="lt1"/>
                </a:solidFill>
                <a:latin typeface="Arial"/>
                <a:ea typeface="Arial"/>
                <a:cs typeface="Arial"/>
                <a:sym typeface="Arial"/>
              </a:rPr>
              <a:t>Profil Fotoğrafı Yüklerken</a:t>
            </a:r>
            <a:r>
              <a:rPr b="0" i="0" lang="tr-TR" sz="1800" u="none" cap="none" strike="noStrike">
                <a:solidFill>
                  <a:schemeClr val="lt1"/>
                </a:solidFill>
                <a:latin typeface="Arial"/>
                <a:ea typeface="Arial"/>
                <a:cs typeface="Arial"/>
                <a:sym typeface="Arial"/>
              </a:rPr>
              <a:t>: Kullanıcı profil fotoğrafı yüklemek istediğinde, bu fotoğraf verisi POST metodu ile sunucuya gönderilir. Dosya verisi büyük olduğu için GET yerine POST tercih edilir.</a:t>
            </a:r>
            <a:endParaRPr/>
          </a:p>
          <a:p>
            <a:pPr indent="0" lvl="0" marL="0" marR="0" rtl="0" algn="l">
              <a:lnSpc>
                <a:spcPct val="100000"/>
              </a:lnSpc>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a:p>
            <a:pPr indent="-114300" lvl="0" marL="0" marR="0" rtl="0" algn="l">
              <a:lnSpc>
                <a:spcPct val="100000"/>
              </a:lnSpc>
              <a:spcBef>
                <a:spcPts val="0"/>
              </a:spcBef>
              <a:spcAft>
                <a:spcPts val="0"/>
              </a:spcAft>
              <a:buClr>
                <a:schemeClr val="lt1"/>
              </a:buClr>
              <a:buSzPts val="1800"/>
              <a:buFont typeface="Arial"/>
              <a:buChar char="•"/>
            </a:pPr>
            <a:r>
              <a:rPr b="1" i="0" lang="tr-TR" sz="1800" u="none" cap="none" strike="noStrike">
                <a:solidFill>
                  <a:schemeClr val="lt1"/>
                </a:solidFill>
                <a:latin typeface="Arial"/>
                <a:ea typeface="Arial"/>
                <a:cs typeface="Arial"/>
                <a:sym typeface="Arial"/>
              </a:rPr>
              <a:t>Yorum Yazarken</a:t>
            </a:r>
            <a:r>
              <a:rPr b="0" i="0" lang="tr-TR" sz="1800" u="none" cap="none" strike="noStrike">
                <a:solidFill>
                  <a:schemeClr val="lt1"/>
                </a:solidFill>
                <a:latin typeface="Arial"/>
                <a:ea typeface="Arial"/>
                <a:cs typeface="Arial"/>
                <a:sym typeface="Arial"/>
              </a:rPr>
              <a:t>: Bir blog veya sosyal medya platformunda yorum yazarken, yazdığınız yorum POST metodu ile sunucuya iletilir. Buradaki veri genellikle metin tabanlı olur ve uzun olabilir, bu yüzden POST kullanılır.</a:t>
            </a:r>
            <a:endParaRPr/>
          </a:p>
          <a:p>
            <a:pPr indent="-114300" lvl="0" marL="0" marR="0" rtl="0" algn="l">
              <a:lnSpc>
                <a:spcPct val="100000"/>
              </a:lnSpc>
              <a:spcBef>
                <a:spcPts val="0"/>
              </a:spcBef>
              <a:spcAft>
                <a:spcPts val="0"/>
              </a:spcAft>
              <a:buClr>
                <a:schemeClr val="lt1"/>
              </a:buClr>
              <a:buSzPts val="1800"/>
              <a:buFont typeface="Arial"/>
              <a:buChar char="•"/>
            </a:pPr>
            <a:r>
              <a:rPr b="0" i="0" lang="tr-TR" sz="1800" u="none" cap="none" strike="noStrike">
                <a:solidFill>
                  <a:schemeClr val="lt1"/>
                </a:solidFill>
                <a:latin typeface="Arial"/>
                <a:ea typeface="Arial"/>
                <a:cs typeface="Arial"/>
                <a:sym typeface="Arial"/>
              </a:rPr>
              <a:t>Kısacası Sunucuya Veri Gönderme Genelikle Post Yoluyla Yapılır</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1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id="788" name="Google Shape;788;p11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id="789" name="Google Shape;789;p112"/>
          <p:cNvPicPr preferRelativeResize="0"/>
          <p:nvPr/>
        </p:nvPicPr>
        <p:blipFill rotWithShape="1">
          <a:blip r:embed="rId3">
            <a:alphaModFix/>
          </a:blip>
          <a:srcRect b="0" l="0" r="0" t="0"/>
          <a:stretch/>
        </p:blipFill>
        <p:spPr>
          <a:xfrm>
            <a:off x="-88490" y="68826"/>
            <a:ext cx="12418142" cy="6862915"/>
          </a:xfrm>
          <a:prstGeom prst="rect">
            <a:avLst/>
          </a:prstGeom>
          <a:noFill/>
          <a:ln>
            <a:noFill/>
          </a:ln>
        </p:spPr>
      </p:pic>
      <p:sp>
        <p:nvSpPr>
          <p:cNvPr id="790" name="Google Shape;790;p112"/>
          <p:cNvSpPr/>
          <p:nvPr/>
        </p:nvSpPr>
        <p:spPr>
          <a:xfrm>
            <a:off x="8082737" y="3287555"/>
            <a:ext cx="3903633"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tr-TR" sz="5400">
                <a:solidFill>
                  <a:schemeClr val="lt1"/>
                </a:solidFill>
                <a:latin typeface="Century Gothic"/>
                <a:ea typeface="Century Gothic"/>
                <a:cs typeface="Century Gothic"/>
                <a:sym typeface="Century Gothic"/>
              </a:rPr>
              <a:t>BODY Kısmı</a:t>
            </a:r>
            <a:endParaRPr b="0" sz="5400" cap="none">
              <a:solidFill>
                <a:schemeClr val="lt1"/>
              </a:solidFill>
              <a:latin typeface="Century Gothic"/>
              <a:ea typeface="Century Gothic"/>
              <a:cs typeface="Century Gothic"/>
              <a:sym typeface="Century Gothic"/>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İsteği Yorumlayalım</a:t>
            </a:r>
            <a:endParaRPr/>
          </a:p>
        </p:txBody>
      </p:sp>
      <p:sp>
        <p:nvSpPr>
          <p:cNvPr id="796" name="Google Shape;796;p113"/>
          <p:cNvSpPr txBox="1"/>
          <p:nvPr>
            <p:ph idx="1" type="body"/>
          </p:nvPr>
        </p:nvSpPr>
        <p:spPr>
          <a:xfrm>
            <a:off x="88490" y="2052918"/>
            <a:ext cx="11061291" cy="480508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240"/>
              <a:buChar char="►"/>
            </a:pPr>
            <a:r>
              <a:rPr lang="tr-TR" sz="2800"/>
              <a:t>İstekte </a:t>
            </a:r>
            <a:r>
              <a:rPr b="1" lang="tr-TR" sz="2800"/>
              <a:t>cookie</a:t>
            </a:r>
            <a:r>
              <a:rPr lang="tr-TR" sz="2800"/>
              <a:t> kullanılmadığı için, kullanıcı giriş yaptıktan sonra tarayıcıyı veya sayfayı kapattığında, siteye tekrar girdiğinde yeniden giriş yapmak zorunda kalır. </a:t>
            </a:r>
            <a:r>
              <a:rPr b="1" lang="tr-TR" sz="2800"/>
              <a:t>Cookie</a:t>
            </a:r>
            <a:r>
              <a:rPr lang="tr-TR" sz="2800"/>
              <a:t>'ler HTTP üzerinden kullanıcıyı hatırlatarak, her seferinde giriş yapmayı engeller ve kullanıcıya tekrar giriş yapma zahmetinden kurtarır. Ayrıca, forumda bir şeyler doldururken veya </a:t>
            </a:r>
            <a:r>
              <a:rPr b="1" lang="tr-TR" sz="2800"/>
              <a:t>POST</a:t>
            </a:r>
            <a:r>
              <a:rPr lang="tr-TR" sz="2800"/>
              <a:t> isteği yaparken, </a:t>
            </a:r>
            <a:r>
              <a:rPr b="1" lang="tr-TR" sz="2800"/>
              <a:t>cookie</a:t>
            </a:r>
            <a:r>
              <a:rPr lang="tr-TR" sz="2800"/>
              <a:t>'ler ile birlikte bu bilgiler de sunucuya gönderilir. Bu sayede sunucu, kimin ne istekte bulunduğunu ve hangi kullanıcıya ait işlemin yapıldığını bilir.</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4"/>
          <p:cNvSpPr txBox="1"/>
          <p:nvPr>
            <p:ph type="ctrTitle"/>
          </p:nvPr>
        </p:nvSpPr>
        <p:spPr>
          <a:xfrm>
            <a:off x="329045" y="429349"/>
            <a:ext cx="8618310" cy="96683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800"/>
              <a:buFont typeface="Century Gothic"/>
              <a:buNone/>
            </a:pPr>
            <a:r>
              <a:rPr lang="tr-TR" sz="2800"/>
              <a:t>Cookie Nedir Post İlişkisi Nedir?</a:t>
            </a:r>
            <a:endParaRPr/>
          </a:p>
        </p:txBody>
      </p:sp>
      <p:sp>
        <p:nvSpPr>
          <p:cNvPr id="802" name="Google Shape;802;p114"/>
          <p:cNvSpPr txBox="1"/>
          <p:nvPr>
            <p:ph idx="1" type="subTitle"/>
          </p:nvPr>
        </p:nvSpPr>
        <p:spPr>
          <a:xfrm>
            <a:off x="78657" y="1396182"/>
            <a:ext cx="11897033" cy="553556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tr-TR"/>
              <a:t>COOKIE (ÇEREZ), WEB SUNUCULARI TARAFINDAN ISTEMCILERE (TARAYICILARA) GÖNDERILEN KÜÇÜK VERI PARÇACIKLARIDIR. BU VERILER, ISTEMCININ TARAYICISINDA DEPOLANIR VE DAHA SONRAKI ISTEKLERDE TEKRAR SUNUCUYA GÖNDERILIR.</a:t>
            </a:r>
            <a:endParaRPr/>
          </a:p>
          <a:p>
            <a:pPr indent="0" lvl="0" marL="0" rtl="0" algn="l">
              <a:spcBef>
                <a:spcPts val="1000"/>
              </a:spcBef>
              <a:spcAft>
                <a:spcPts val="0"/>
              </a:spcAft>
              <a:buSzPts val="1600"/>
              <a:buNone/>
            </a:pPr>
            <a:r>
              <a:rPr lang="tr-TR"/>
              <a:t>1. **OTURUM YÖNETIMI**: KULLANICI GIRIŞ YAPTIKTAN SONRA, OTURUM BILGILERINI TUTARAK YENIDEN GIRIŞ YAPMADAN KULLANICIYI TANIMAK.</a:t>
            </a:r>
            <a:endParaRPr/>
          </a:p>
          <a:p>
            <a:pPr indent="0" lvl="0" marL="0" rtl="0" algn="l">
              <a:spcBef>
                <a:spcPts val="1000"/>
              </a:spcBef>
              <a:spcAft>
                <a:spcPts val="0"/>
              </a:spcAft>
              <a:buSzPts val="1600"/>
              <a:buNone/>
            </a:pPr>
            <a:r>
              <a:rPr lang="tr-TR"/>
              <a:t>2. **KULLANICI TERCIHLERI**: KULLANICININ TERCIHLERINI, DIL SEÇIMLERINI VE KIŞISEL AYARLARI HATIRLAMAK.</a:t>
            </a:r>
            <a:endParaRPr/>
          </a:p>
          <a:p>
            <a:pPr indent="0" lvl="0" marL="0" rtl="0" algn="l">
              <a:spcBef>
                <a:spcPts val="1000"/>
              </a:spcBef>
              <a:spcAft>
                <a:spcPts val="0"/>
              </a:spcAft>
              <a:buSzPts val="1600"/>
              <a:buNone/>
            </a:pPr>
            <a:r>
              <a:rPr lang="tr-TR"/>
              <a:t>3. **TAKIP VE ANALIZ**: KULLANICI DAVRANIŞLARINI TAKIP EDEREK REKLAMCILIK VEYA ANALIZ AMAÇLI KULLANMAK.</a:t>
            </a:r>
            <a:endParaRPr/>
          </a:p>
          <a:p>
            <a:pPr indent="0" lvl="0" marL="0" rtl="0" algn="l">
              <a:spcBef>
                <a:spcPts val="1000"/>
              </a:spcBef>
              <a:spcAft>
                <a:spcPts val="0"/>
              </a:spcAft>
              <a:buSzPts val="1600"/>
              <a:buNone/>
            </a:pPr>
            <a:r>
              <a:t/>
            </a:r>
            <a:endParaRPr/>
          </a:p>
          <a:p>
            <a:pPr indent="0" lvl="0" marL="0" rtl="0" algn="l">
              <a:spcBef>
                <a:spcPts val="1000"/>
              </a:spcBef>
              <a:spcAft>
                <a:spcPts val="0"/>
              </a:spcAft>
              <a:buSzPts val="16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Cookie Kulanım Amaçları</a:t>
            </a:r>
            <a:endParaRPr/>
          </a:p>
        </p:txBody>
      </p:sp>
      <p:sp>
        <p:nvSpPr>
          <p:cNvPr id="808" name="Google Shape;808;p11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1. **Oturum Yönetimi**: Kullanıcı giriş yaptıktan sonra, oturum bilgilerini tutarak yeniden giriş yapmadan kullanıcıyı tanımak.</a:t>
            </a:r>
            <a:endParaRPr/>
          </a:p>
          <a:p>
            <a:pPr indent="-342900" lvl="0" marL="342900" rtl="0" algn="l">
              <a:spcBef>
                <a:spcPts val="1000"/>
              </a:spcBef>
              <a:spcAft>
                <a:spcPts val="0"/>
              </a:spcAft>
              <a:buSzPts val="1600"/>
              <a:buChar char="►"/>
            </a:pPr>
            <a:r>
              <a:rPr lang="tr-TR"/>
              <a:t>2. **Kullanıcı Tercihleri**: Kullanıcının tercihlerini, dil seçimlerini ve kişisel ayarları hatırlamak.</a:t>
            </a:r>
            <a:endParaRPr/>
          </a:p>
          <a:p>
            <a:pPr indent="-342900" lvl="0" marL="342900" rtl="0" algn="l">
              <a:spcBef>
                <a:spcPts val="1000"/>
              </a:spcBef>
              <a:spcAft>
                <a:spcPts val="0"/>
              </a:spcAft>
              <a:buSzPts val="1600"/>
              <a:buChar char="►"/>
            </a:pPr>
            <a:r>
              <a:rPr lang="tr-TR"/>
              <a:t>3. **Takip ve Analiz**: Kullanıcı davranışlarını takip ederek reklamcılık veya analiz amaçlı kullanmak.</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tr-TR"/>
              <a:t>Post isteği cookie ilişkisi</a:t>
            </a:r>
            <a:endParaRPr/>
          </a:p>
        </p:txBody>
      </p:sp>
      <p:sp>
        <p:nvSpPr>
          <p:cNvPr id="814" name="Google Shape;814;p11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tr-TR"/>
              <a:t>**POST** isteği, istemciden sunucuya veri göndermek için kullanılır. POST isteği ile gönderilen veriler genellikle form verileri veya JSON formatında olabilir. Cookie'ler ise istemciye ait bilgileri depolayarak sunucuya her istekte gönderir.</a:t>
            </a:r>
            <a:endParaRPr/>
          </a:p>
          <a:p>
            <a:pPr indent="-241300" lvl="0" marL="342900" rtl="0" algn="l">
              <a:spcBef>
                <a:spcPts val="1000"/>
              </a:spcBef>
              <a:spcAft>
                <a:spcPts val="0"/>
              </a:spcAft>
              <a:buSzPts val="16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id="820" name="Google Shape;820;p117"/>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t/>
            </a:r>
            <a:endParaRPr/>
          </a:p>
        </p:txBody>
      </p:sp>
      <p:sp>
        <p:nvSpPr>
          <p:cNvPr id="821" name="Google Shape;821;p117"/>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20"/>
              <a:buNone/>
            </a:pPr>
            <a:r>
              <a:t/>
            </a:r>
            <a:endParaRPr/>
          </a:p>
        </p:txBody>
      </p:sp>
      <p:sp>
        <p:nvSpPr>
          <p:cNvPr id="822" name="Google Shape;822;p117"/>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t/>
            </a:r>
            <a:endParaRPr/>
          </a:p>
        </p:txBody>
      </p:sp>
      <p:sp>
        <p:nvSpPr>
          <p:cNvPr id="823" name="Google Shape;823;p117"/>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20"/>
              <a:buNone/>
            </a:pPr>
            <a:r>
              <a:t/>
            </a:r>
            <a:endParaRPr/>
          </a:p>
        </p:txBody>
      </p:sp>
      <p:sp>
        <p:nvSpPr>
          <p:cNvPr id="824" name="Google Shape;824;p117"/>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t/>
            </a:r>
            <a:endParaRPr/>
          </a:p>
        </p:txBody>
      </p:sp>
      <p:sp>
        <p:nvSpPr>
          <p:cNvPr id="825" name="Google Shape;825;p117"/>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20"/>
              <a:buNone/>
            </a:pPr>
            <a:r>
              <a:t/>
            </a:r>
            <a:endParaRPr/>
          </a:p>
        </p:txBody>
      </p:sp>
      <p:pic>
        <p:nvPicPr>
          <p:cNvPr id="826" name="Google Shape;826;p117"/>
          <p:cNvPicPr preferRelativeResize="0"/>
          <p:nvPr/>
        </p:nvPicPr>
        <p:blipFill rotWithShape="1">
          <a:blip r:embed="rId3">
            <a:alphaModFix/>
          </a:blip>
          <a:srcRect b="0" l="0" r="0" t="0"/>
          <a:stretch/>
        </p:blipFill>
        <p:spPr>
          <a:xfrm>
            <a:off x="0" y="-1"/>
            <a:ext cx="12192000" cy="693174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18"/>
          <p:cNvSpPr txBox="1"/>
          <p:nvPr>
            <p:ph type="title"/>
          </p:nvPr>
        </p:nvSpPr>
        <p:spPr>
          <a:xfrm>
            <a:off x="646111" y="452718"/>
            <a:ext cx="11545889" cy="100245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2400"/>
              <a:buFont typeface="Century Gothic"/>
              <a:buNone/>
            </a:pPr>
            <a:r>
              <a:rPr lang="tr-TR" sz="2400"/>
              <a:t>Cookiler Tarayıcıda nerde Saklanır</a:t>
            </a:r>
            <a:br>
              <a:rPr lang="tr-TR" sz="2400"/>
            </a:br>
            <a:r>
              <a:rPr lang="tr-TR" sz="2400"/>
              <a:t>Bakalım ?</a:t>
            </a:r>
            <a:endParaRPr/>
          </a:p>
        </p:txBody>
      </p:sp>
      <p:sp>
        <p:nvSpPr>
          <p:cNvPr id="832" name="Google Shape;832;p118"/>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tr-TR"/>
              <a:t>Cookie İçeren site gidin ,</a:t>
            </a:r>
            <a:endParaRPr/>
          </a:p>
          <a:p>
            <a:pPr indent="0" lvl="0" marL="0" rtl="0" algn="l">
              <a:spcBef>
                <a:spcPts val="1000"/>
              </a:spcBef>
              <a:spcAft>
                <a:spcPts val="0"/>
              </a:spcAft>
              <a:buSzPts val="1920"/>
              <a:buNone/>
            </a:pPr>
            <a:r>
              <a:rPr lang="tr-TR"/>
              <a:t>Sağ tıklayın</a:t>
            </a:r>
            <a:endParaRPr/>
          </a:p>
        </p:txBody>
      </p:sp>
      <p:pic>
        <p:nvPicPr>
          <p:cNvPr id="833" name="Google Shape;833;p118"/>
          <p:cNvPicPr preferRelativeResize="0"/>
          <p:nvPr>
            <p:ph idx="2" type="body"/>
          </p:nvPr>
        </p:nvPicPr>
        <p:blipFill rotWithShape="1">
          <a:blip r:embed="rId3">
            <a:alphaModFix/>
          </a:blip>
          <a:srcRect b="0" l="0" r="0" t="0"/>
          <a:stretch/>
        </p:blipFill>
        <p:spPr>
          <a:xfrm>
            <a:off x="78660" y="2514600"/>
            <a:ext cx="4768644" cy="4343400"/>
          </a:xfrm>
          <a:prstGeom prst="rect">
            <a:avLst/>
          </a:prstGeom>
          <a:noFill/>
          <a:ln>
            <a:noFill/>
          </a:ln>
        </p:spPr>
      </p:pic>
      <p:sp>
        <p:nvSpPr>
          <p:cNvPr id="834" name="Google Shape;834;p118"/>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t/>
            </a:r>
            <a:endParaRPr/>
          </a:p>
        </p:txBody>
      </p:sp>
      <p:pic>
        <p:nvPicPr>
          <p:cNvPr id="835" name="Google Shape;835;p118"/>
          <p:cNvPicPr preferRelativeResize="0"/>
          <p:nvPr>
            <p:ph idx="4" type="body"/>
          </p:nvPr>
        </p:nvPicPr>
        <p:blipFill rotWithShape="1">
          <a:blip r:embed="rId4">
            <a:alphaModFix/>
          </a:blip>
          <a:srcRect b="0" l="0" r="0" t="0"/>
          <a:stretch/>
        </p:blipFill>
        <p:spPr>
          <a:xfrm>
            <a:off x="5043948" y="1732966"/>
            <a:ext cx="7069393" cy="54347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id="841" name="Google Shape;841;p119"/>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t/>
            </a:r>
            <a:endParaRPr/>
          </a:p>
        </p:txBody>
      </p:sp>
      <p:sp>
        <p:nvSpPr>
          <p:cNvPr id="842" name="Google Shape;842;p119"/>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t/>
            </a:r>
            <a:endParaRPr/>
          </a:p>
        </p:txBody>
      </p:sp>
      <p:sp>
        <p:nvSpPr>
          <p:cNvPr id="843" name="Google Shape;843;p119"/>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t/>
            </a:r>
            <a:endParaRPr/>
          </a:p>
        </p:txBody>
      </p:sp>
      <p:sp>
        <p:nvSpPr>
          <p:cNvPr id="844" name="Google Shape;844;p119"/>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t/>
            </a:r>
            <a:endParaRPr/>
          </a:p>
        </p:txBody>
      </p:sp>
      <p:pic>
        <p:nvPicPr>
          <p:cNvPr id="845" name="Google Shape;845;p119"/>
          <p:cNvPicPr preferRelativeResize="0"/>
          <p:nvPr/>
        </p:nvPicPr>
        <p:blipFill rotWithShape="1">
          <a:blip r:embed="rId3">
            <a:alphaModFix/>
          </a:blip>
          <a:srcRect b="0" l="0" r="0" t="0"/>
          <a:stretch/>
        </p:blipFill>
        <p:spPr>
          <a:xfrm>
            <a:off x="-78658" y="0"/>
            <a:ext cx="12270658" cy="6857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yon">
  <a:themeElements>
    <a:clrScheme name="İy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yon">
  <a:themeElements>
    <a:clrScheme name="İy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